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1.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1.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5"/>
    <p:sldId id="280" r:id="rId26"/>
    <p:sldId id="281" r:id="rId27"/>
    <p:sldId id="282" r:id="rId28"/>
    <p:sldId id="283" r:id="rId29"/>
    <p:sldId id="286" r:id="rId32"/>
    <p:sldId id="289" r:id="rId35"/>
    <p:sldId id="290" r:id="rId36"/>
    <p:sldId id="291" r:id="rId37"/>
    <p:sldId id="292" r:id="rId38"/>
    <p:sldId id="293" r:id="rId39"/>
    <p:sldId id="294" r:id="rId40"/>
    <p:sldId id="295" r:id="rId41"/>
    <p:sldId id="296" r:id="rIdWorkingPlanV6_41"/>
    <p:sldId id="297" r:id="rIdWorkingPlanV6_42"/>
    <p:sldId id="298" r:id="rIdWorkingPlanV6_43"/>
    <p:sldId id="299" r:id="rIdWorkingPlanV6_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51"/>
    <p:restoredTop sz="94632"/>
  </p:normalViewPr>
  <p:slideViewPr>
    <p:cSldViewPr snapToGrid="0">
      <p:cViewPr varScale="1">
        <p:scale>
          <a:sx n="61" d="100"/>
          <a:sy n="61" d="100"/>
        </p:scale>
        <p:origin x="224" y="1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WorkingPlanV6_41" Type="http://schemas.openxmlformats.org/officeDocument/2006/relationships/slide" Target="slides/slide41.xml"/><Relationship Id="rIdWorkingPlanV6_42" Type="http://schemas.openxmlformats.org/officeDocument/2006/relationships/slide" Target="slides/slide42.xml"/><Relationship Id="rIdWorkingPlanV6_43" Type="http://schemas.openxmlformats.org/officeDocument/2006/relationships/slide" Target="slides/slide43.xml"/><Relationship Id="rIdWorkingPlanV6_44" Type="http://schemas.openxmlformats.org/officeDocument/2006/relationships/slide" Target="slides/slide4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 Hillinger" userId="d31b03187516eee6" providerId="LiveId" clId="{6FC7CD0F-CB37-55FE-A56A-8F211D30DD53}"/>
    <pc:docChg chg="custSel modSld">
      <pc:chgData name="Brad Hillinger" userId="d31b03187516eee6" providerId="LiveId" clId="{6FC7CD0F-CB37-55FE-A56A-8F211D30DD53}" dt="2026-09-13T23:27:19.483" v="10" actId="14100"/>
      <pc:docMkLst>
        <pc:docMk/>
      </pc:docMkLst>
      <pc:sldChg chg="modSp mod">
        <pc:chgData name="Brad Hillinger" userId="d31b03187516eee6" providerId="LiveId" clId="{6FC7CD0F-CB37-55FE-A56A-8F211D30DD53}" dt="2026-09-13T17:56:33.012" v="2" actId="1076"/>
        <pc:sldMkLst>
          <pc:docMk/>
          <pc:sldMk cId="250712082" sldId="282"/>
        </pc:sldMkLst>
        <pc:spChg chg="mod">
          <ac:chgData name="Brad Hillinger" userId="d31b03187516eee6" providerId="LiveId" clId="{6FC7CD0F-CB37-55FE-A56A-8F211D30DD53}" dt="2026-09-13T17:56:33.012" v="2" actId="1076"/>
          <ac:spMkLst>
            <pc:docMk/>
            <pc:sldMk cId="250712082" sldId="282"/>
            <ac:spMk id="13" creationId="{72754403-DD9A-4DEF-A76E-1C3043213DEF}"/>
          </ac:spMkLst>
        </pc:spChg>
      </pc:sldChg>
      <pc:sldChg chg="modSp mod">
        <pc:chgData name="Brad Hillinger" userId="d31b03187516eee6" providerId="LiveId" clId="{6FC7CD0F-CB37-55FE-A56A-8F211D30DD53}" dt="2026-09-13T17:02:01.839" v="1" actId="33524"/>
        <pc:sldMkLst>
          <pc:docMk/>
          <pc:sldMk cId="672607713" sldId="289"/>
        </pc:sldMkLst>
        <pc:spChg chg="mod">
          <ac:chgData name="Brad Hillinger" userId="d31b03187516eee6" providerId="LiveId" clId="{6FC7CD0F-CB37-55FE-A56A-8F211D30DD53}" dt="2026-09-13T17:02:01.839" v="1" actId="33524"/>
          <ac:spMkLst>
            <pc:docMk/>
            <pc:sldMk cId="672607713" sldId="289"/>
            <ac:spMk id="11" creationId="{FC82D954-C712-40AA-A722-210423C4C039}"/>
          </ac:spMkLst>
        </pc:spChg>
      </pc:sldChg>
      <pc:sldChg chg="modSp mod">
        <pc:chgData name="Brad Hillinger" userId="d31b03187516eee6" providerId="LiveId" clId="{6FC7CD0F-CB37-55FE-A56A-8F211D30DD53}" dt="2026-09-13T17:00:38.083" v="0" actId="33524"/>
        <pc:sldMkLst>
          <pc:docMk/>
          <pc:sldMk cId="1127447129" sldId="293"/>
        </pc:sldMkLst>
        <pc:spChg chg="mod">
          <ac:chgData name="Brad Hillinger" userId="d31b03187516eee6" providerId="LiveId" clId="{6FC7CD0F-CB37-55FE-A56A-8F211D30DD53}" dt="2026-09-13T17:00:38.083" v="0" actId="33524"/>
          <ac:spMkLst>
            <pc:docMk/>
            <pc:sldMk cId="1127447129" sldId="293"/>
            <ac:spMk id="36" creationId="{B58446DE-EAB0-4F04-B975-BF53A8C8E443}"/>
          </ac:spMkLst>
        </pc:spChg>
      </pc:sldChg>
      <pc:sldChg chg="modSp mod">
        <pc:chgData name="Brad Hillinger" userId="d31b03187516eee6" providerId="LiveId" clId="{6FC7CD0F-CB37-55FE-A56A-8F211D30DD53}" dt="2026-09-13T23:27:19.483" v="10" actId="14100"/>
        <pc:sldMkLst>
          <pc:docMk/>
          <pc:sldMk cId="692802324" sldId="294"/>
        </pc:sldMkLst>
        <pc:spChg chg="mod">
          <ac:chgData name="Brad Hillinger" userId="d31b03187516eee6" providerId="LiveId" clId="{6FC7CD0F-CB37-55FE-A56A-8F211D30DD53}" dt="2026-09-13T23:27:19.483" v="10" actId="14100"/>
          <ac:spMkLst>
            <pc:docMk/>
            <pc:sldMk cId="692802324" sldId="294"/>
            <ac:spMk id="7" creationId="{E44B176B-FEAA-4E16-8CFE-0FB9B34A7B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presentation organizes the current plan into a sequence for discussion. Each section can be expanded, reduced or reassigned as decisions are made.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deck should remain useful after an initial presentation. It serves as a living planning document, with concise narrative on the slide and detailed discussion in the speaker notes.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working Dallas budget totals $1,653,300, with a minimum funding target of $1,750,000. The staffing model and first year operating capital now require a separate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dates create a working cadence. October 1 is the central approval point. March 1 tests the Dallas model. The May or June presentation demonstrates whether America Together can become a continuing national platform.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period should also identify legal and ownership requirements associated with any proposed HAP collection sale. Preliminary venue holds may proceed where they do not create an unauthorized commitment.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 outside communication should imply that a public figure, sponsor, venue or Freedom House has committed until the relevant party has confirmed participation in writing.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Annual employment should remain subject to available funding and the success of the first presentation. Employment counsel should prepare the final agreements. Temporary labor and vendor costs remain in the Dallas event budget.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annual salary model should be presented as the creation of a continuing organization. The first financing round must cover the team through Dallas and the decision period that follows.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Legal, insurance, accounting and specialized public relations work may be more appropriate as professional service engagements. The staffing budget should separate salaries, benefits, retainers and show specific fees.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names on this slide identify prospective outreach only. They do not represent confirmed participation. The final deck for external circulation may omit this slide until the outreach strategy is approved.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current working model provides sponsorship capacity of $3,000,000 or more. Final pricing and benefits require legal, accounting and market review before circulation.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November is the target for formal Freedom House approval at the Sea Island Board meeting. It is not a public announcement date. Public communications begin only after approval, financing, contracts, participants, venue, production, media, ticketing, and release authority are ready.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detailed production schedule will eventually sit beneath this summary. The planning version should track owners, deadlines, dependencies, approved costs and actual costs.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detailed four day schedule remains in the master plan. This slide focuses on the business and organizational purpose of the first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second presentation is targeted for May or June. The date must remain flexible until Dallas funding, venue availability and production capacity are confirmed.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next step is a position by position staffing model with salary, start date, employment cost, reporting line and funding source. That schedule will show the cash required at approval and through the March review period.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slide to explain the two stage commitment. Dallas contracts may state future pricing, but they do not create an automatic national obligation.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Laura Roosevelt remains Co Founder without an assigned operating position. Roose Hill is spelled with two o letters.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the proposed start dates for recruiting and budgeting. Offers remain subject to Freedom House approval, financing, and signed agreements.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Compensation figures are working estimates, not offers. Benchmarks include the U.S. Bureau of Labor Statistics 2025 wage data for producers, event planners, art directors, fundraising and public relations managers, and financial managers: https://www.bls.gov/ooh/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four directors form the program production team. They begin in Dallas and should be selected for the ability to build a repeatable national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positions and firms enter as the Dallas venue, production plan, and budget become final. Future cities receive new local budgets and do not inherit Dallas prices automatically.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schedule should become the working planning calendar. The next revision can break each period into owners, dependencies, due dates, and status.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model separates production underwriting from ticket revenue. Final legal, tax, accounting, and charitable language requires Freedom House approval.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Art revenue uses 2,000 admissions at an average of $12.50. Gross potential excludes other sponsorship categories and does not deduct ticketing costs, taxes, refunds, reserves, or production expenses.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Every sponsorship agreement must define benefits, restrictions, cash timing, and permitted acknowledgments. Sponsorship capacity above the approved city budget follows the governing agreement.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Ticket purchases may include a purchased benefit and a charitable component. Sponsor acknowledgment and advertising receive different tax treatment. Counsel and accountants must approve the structure and disclosures.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Capacity sources: SMU McFarlin Auditorium official venue page; Kennedy Center rental rate sheet; Carnegie Hall media kit; San Francisco War Memorial Davies Symphony Hall fee schedule; Arsht Center facilities brochure and technical specifications. Los Angeles, museum and dinner capacities remain candidates requiring direct venue confirmation.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standards make the 8, 10 and 14 city options practical planning choices rather than a promised route. Art capacity differs because the exhibition can use timed admissions over multiple days.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an ambitious gross sales model, not a guarantee or net income forecast. It assumes permission to use every participant’s name in ticket sales.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Founders Circle requires a meaningful access or patron benefit beyond seating. Final benefits, participant names and sales language require approval.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average price is aggressive but conceivable for a highly limited national program connected to Freedom House and major participants.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Premium benefits must remain appropriate to the civic program and must receive participant and Freedom House approval.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art base case totals $70,000. The full per city ticket estimate is $4,655,000. Adding the $500,000 Presenting Sponsor gives combined gross potential of $5,155,000.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meeting should end with a defined approval path, October 1 seed funding authority or next approval action, named owners, and permission boundaries for confidential outreach. No public announcement begins until the full readiness conditions are met.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FFFFF"/>
        </ns1:solidFill>
        <ns1:effectLst/>
      </ns0:bgPr>
    </ns0:bg>
    <ns0:spTree>
      <ns0:nvGrpSpPr>
        <ns0:cNvPr id="1" name=""/>
        <ns0:cNvGrpSpPr/>
        <ns0:nvPr/>
      </ns0:nvGrpSpPr>
      <ns0:grpSpPr>
        <ns1:xfrm>
          <ns1:off x="0" y="0"/>
          <ns1:ext cx="0" cy="0"/>
          <ns1:chOff x="0" y="0"/>
          <ns1:chExt cx="0" cy="0"/>
        </ns1:xfrm>
      </ns0:grpSpPr>
      <ns0:sp>
        <ns0:nvSpPr>
          <ns0:cNvPr id="9" name="Rectangle 8">
            <ns1:extLst>
              <ns1:ext uri="{FF2B5EF4-FFF2-40B4-BE49-F238E27FC236}">
                <ns2:creationId id="{65D60555-B8C2-46BC-AA61-442EC86663C9}"/>
              </ns1:ext>
            </ns1:extLst>
          </ns0:cNvPr>
          <ns0:cNvSpPr>
            <ns1:spLocks noGrp="1"/>
          </ns0:cNvSpPr>
          <ns0:nvPr/>
        </ns0:nvSpPr>
        <ns0:spPr>
          <ns1:xfrm>
            <ns1:off x="742950" y="904875"/>
            <ns1:ext cx="95250" cy="4524375"/>
          </ns1:xfrm>
          <ns1:prstGeom prst="rect">
            <ns1:avLst/>
          </ns1:prstGeom>
          <ns1:solidFill>
            <ns1:srgbClr val="C8102E"/>
          </ns1:solidFill>
          <ns1:ln w="0">
            <ns1:noFill/>
          </ns1:ln>
        </ns0:spPr>
        <ns0:txBody>
          <ns1:bodyPr/>
          <ns1:lstStyle/>
          <ns1:p>
            <ns1:endParaRPr/>
          </ns1:p>
        </ns0:txBody>
      </ns0:sp>
      <ns0:pic>
        <ns0:nvPicPr>
          <ns0:cNvPr id="12" name="Picture 9"/>
          <ns0:cNvPicPr>
            <ns1:picLocks noChangeAspect="1"/>
          </ns0:cNvPicPr>
          <ns0:nvPr/>
        </ns0:nvPicPr>
        <ns0:blipFill>
          <ns1:blip ns3:embed="rId3"/>
          <ns1:stretch/>
        </ns0:blipFill>
        <ns0:spPr>
          <ns1:xfrm>
            <ns1:off x="1247775" y="990600"/>
            <ns1:ext cx="6572250" cy="2190750"/>
          </ns1:xfrm>
          <ns1:prstGeom prst="rect">
            <ns1:avLst/>
          </ns1:prstGeom>
        </ns0:spPr>
      </ns0:pic>
      <ns0:sp>
        <ns0:nvSpPr>
          <ns0:cNvPr id="3" name="Rectangle 2">
            <ns1:extLst>
              <ns1:ext uri="{FF2B5EF4-FFF2-40B4-BE49-F238E27FC236}">
                <ns2:creationId id="{9517FB63-1142-4D09-B672-073C084E60A5}"/>
              </ns1:ext>
            </ns1:extLst>
          </ns0:cNvPr>
          <ns0:cNvSpPr>
            <ns1:spLocks noGrp="1"/>
          </ns0:cNvSpPr>
          <ns0:nvPr/>
        </ns0:nvSpPr>
        <ns0:spPr>
          <ns1:xfrm>
            <ns1:off x="1276350" y="3143250"/>
            <ns1:ext cx="8001000" cy="495300"/>
          </ns1:xfrm>
          <ns1:prstGeom prst="rect">
            <ns1:avLst/>
          </ns1:prstGeom>
          <ns1:noFill/>
          <ns1:ln w="0">
            <ns1:noFill/>
          </ns1:ln>
        </ns0:spPr>
        <ns0:txBody>
          <ns1:bodyPr anchor="ctr">
            <ns1:normAutofit fontScale="100000"/>
          </ns1:bodyPr>
          <ns1:lstStyle/>
          <ns1:p>
            <ns1:pPr algn="l">
              <ns1:buNone/>
              <ns1:defRPr sz="2100" b="0">
                <ns1:solidFill>
                  <ns1:srgbClr val="5E6873"/>
                </ns1:solidFill>
                <ns1:latin typeface="Avenir Next"/>
                <ns1:ea typeface="Avenir Next"/>
                <ns1:cs typeface="Avenir Next"/>
              </ns1:defRPr>
            </ns1:pPr>
            <ns1:r>
              <ns1:rPr sz="2100" b="0">
                <ns1:solidFill>
                  <ns1:srgbClr val="5E6873"/>
                </ns1:solidFill>
                <ns1:latin typeface="Avenir Next"/>
                <ns1:ea typeface="Avenir Next"/>
                <ns1:cs typeface="Avenir Next"/>
              </ns1:rPr>
              <ns1:t>Production Plan 1 (Dallas)</ns1:t>
            </ns1:r>
          </ns1:p>
        </ns0:txBody>
      </ns0:sp>
      <ns0:sp>
        <ns0:nvSpPr>
          <ns0:cNvPr id="4" name="Rectangle 3">
            <ns1:extLst>
              <ns1:ext uri="{FF2B5EF4-FFF2-40B4-BE49-F238E27FC236}">
                <ns2:creationId id="{866BD905-C73B-4D11-9381-168584C3E40E}"/>
              </ns1:ext>
            </ns1:extLst>
          </ns0:cNvPr>
          <ns0:cNvSpPr>
            <ns1:spLocks noGrp="1"/>
          </ns0:cNvSpPr>
          <ns0:nvPr/>
        </ns0:nvSpPr>
        <ns0:spPr>
          <ns1:xfrm>
            <ns1:off x="1276350" y="4029075"/>
            <ns1:ext cx="6191250" cy="400050"/>
          </ns1:xfrm>
          <ns1:prstGeom prst="rect">
            <ns1:avLst/>
          </ns1:prstGeom>
          <ns1:noFill/>
          <ns1:ln w="0">
            <ns1:noFill/>
          </ns1:ln>
        </ns0:spPr>
        <ns0:txBody>
          <ns1:bodyPr anchor="ctr">
            <ns1:normAutofit fontScale="100000"/>
          </ns1:bodyPr>
          <ns1:lstStyle/>
          <ns1:p>
            <ns1:pPr algn="l">
              <ns1:buNone/>
              <ns1:defRPr sz="1500" b="1">
                <ns1:solidFill>
                  <ns1:srgbClr val="17243A"/>
                </ns1:solidFill>
                <ns1:latin typeface="Avenir Next"/>
                <ns1:ea typeface="Avenir Next"/>
                <ns1:cs typeface="Avenir Next"/>
              </ns1:defRPr>
            </ns1:pPr>
            <ns1:r>
              <ns1:rPr sz="1500" b="1">
                <ns1:solidFill>
                  <ns1:srgbClr val="17243A"/>
                </ns1:solidFill>
                <ns1:latin typeface="Avenir Next"/>
                <ns1:ea typeface="Avenir Next"/>
                <ns1:cs typeface="Avenir Next"/>
              </ns1:rPr>
              <ns1:t>Dallas working target  March 1, 2027</ns1:t>
            </ns1:r>
          </ns1:p>
        </ns0:txBody>
      </ns0:sp>
      <ns0:sp>
        <ns0:nvSpPr>
          <ns0:cNvPr id="5" name="Rectangle 4">
            <ns1:extLst>
              <ns1:ext uri="{FF2B5EF4-FFF2-40B4-BE49-F238E27FC236}">
                <ns2:creationId id="{5236CA53-8129-40F6-9780-AA435A17BA94}"/>
              </ns1:ext>
            </ns1:extLst>
          </ns0:cNvPr>
          <ns0:cNvSpPr>
            <ns1:spLocks noGrp="1"/>
          </ns0:cNvSpPr>
          <ns0:nvPr/>
        </ns0:nvSpPr>
        <ns0:spPr>
          <ns1:xfrm>
            <ns1:off x="1276350" y="4476750"/>
            <ns1:ext cx="6667500" cy="400050"/>
          </ns1:xfrm>
          <ns1:prstGeom prst="rect">
            <ns1:avLst/>
          </ns1:prstGeom>
          <ns1:noFill/>
          <ns1:ln w="0">
            <ns1:noFill/>
          </ns1:ln>
        </ns0:spPr>
        <ns0:txBody>
          <ns1:bodyPr anchor="ctr">
            <ns1:normAutofit fontScale="100000"/>
          </ns1:bodyPr>
          <ns1:lstStyle/>
          <ns1:p>
            <ns1:pPr algn="l">
              <ns1:buNone/>
              <ns1:defRPr sz="1500" b="0">
                <ns1:solidFill>
                  <ns1:srgbClr val="17243A"/>
                </ns1:solidFill>
                <ns1:latin typeface="Avenir Next"/>
                <ns1:ea typeface="Avenir Next"/>
                <ns1:cs typeface="Avenir Next"/>
              </ns1:defRPr>
            </ns1:pPr>
            <ns1:r>
              <ns1:rPr sz="1500" b="0">
                <ns1:solidFill>
                  <ns1:srgbClr val="17243A"/>
                </ns1:solidFill>
                <ns1:latin typeface="Avenir Next"/>
                <ns1:ea typeface="Avenir Next"/>
                <ns1:cs typeface="Avenir Next"/>
              </ns1:rPr>
              <ns1:t>Dates subject to funding and availability</ns1:t>
            </ns1:r>
          </ns1:p>
        </ns0:txBody>
      </ns0:sp>
      <ns0:sp>
        <ns0:nvSpPr>
          <ns0:cNvPr id="7" name="Rectangle 6">
            <ns1:extLst>
              <ns1:ext uri="{FF2B5EF4-FFF2-40B4-BE49-F238E27FC236}">
                <ns2:creationId id="{E80DDE3E-969A-4786-8AE9-DD4A3665792F}"/>
              </ns1:ext>
            </ns1:extLst>
          </ns0:cNvPr>
          <ns0:cNvSpPr>
            <ns1:spLocks noGrp="1"/>
          </ns0:cNvSpPr>
          <ns0:nvPr/>
        </ns0:nvSpPr>
        <ns0:spPr>
          <ns1:xfrm>
            <ns1:off x="685800" y="6438900"/>
            <ns1:ext cx="4762500" cy="190500"/>
          </ns1:xfrm>
          <ns1:prstGeom prst="rect">
            <ns1:avLst/>
          </ns1:prstGeom>
          <ns1:noFill/>
          <ns1:ln w="0">
            <ns1:noFill/>
          </ns1:ln>
        </ns0:spPr>
        <ns0:txBody>
          <ns1:bodyPr anchor="ctr">
            <ns1:normAutofit fontScale="72222"/>
          </ns1:bodyPr>
          <ns1:lstStyle/>
          <ns1:p>
            <ns1:pPr algn="l">
              <ns1:buNone/>
              <ns1:defRPr sz="900" b="1">
                <ns1:solidFill>
                  <ns1:srgbClr val="5E6873"/>
                </ns1:solidFill>
                <ns1:latin typeface="Avenir Next"/>
                <ns1:ea typeface="Avenir Next"/>
                <ns1:cs typeface="Avenir Next"/>
              </ns1:defRPr>
            </ns1:pPr>
            <ns1:r>
              <ns1:rPr sz="900" b="1">
                <ns1:solidFill>
                  <ns1:srgbClr val="5E6873"/>
                </ns1:solidFill>
                <ns1:latin typeface="Avenir Next"/>
                <ns1:ea typeface="Avenir Next"/>
                <ns1:cs typeface="Avenir Next"/>
              </ns1:rPr>
              <ns1:t>SEPTEMBER 18, 2026</ns1:t>
            </ns1:r>
          </ns1:p>
        </ns0:txBody>
      </ns0:sp>
      <ns0:sp>
        <ns0:nvSpPr>
          <ns0:cNvPr id="8" name="Rectangle 7">
            <ns1:extLst>
              <ns1:ext uri="{FF2B5EF4-FFF2-40B4-BE49-F238E27FC236}">
                <ns2:creationId id="{37685225-53C8-4B31-86E5-C9A4DA6C4FC6}"/>
              </ns1:ext>
            </ns1:extLst>
          </ns0:cNvPr>
          <ns0:cNvSpPr>
            <ns1:spLocks noGrp="1"/>
          </ns0:cNvSpPr>
          <ns0:nvPr/>
        </ns0:nvSpPr>
        <ns0:spPr>
          <ns1:xfrm>
            <ns1:off x="9334500" y="6438900"/>
            <ns1:ext cx="2171700" cy="190500"/>
          </ns1:xfrm>
          <ns1:prstGeom prst="rect">
            <ns1:avLst/>
          </ns1:prstGeom>
          <ns1:noFill/>
          <ns1:ln w="0">
            <ns1:noFill/>
          </ns1:ln>
        </ns0:spPr>
        <ns0:txBody>
          <ns1:bodyPr anchor="ctr">
            <ns1:normAutofit fontScale="72222"/>
          </ns1:bodyPr>
          <ns1:lstStyle/>
          <ns1:p>
            <ns1:pPr algn="r">
              <ns1:buNone/>
              <ns1:defRPr sz="900" b="1">
                <ns1:solidFill>
                  <ns1:srgbClr val="5E6873"/>
                </ns1:solidFill>
                <ns1:latin typeface="Avenir Next"/>
                <ns1:ea typeface="Avenir Next"/>
                <ns1:cs typeface="Avenir Next"/>
              </ns1:defRPr>
            </ns1:pPr>
            <ns1:r>
              <ns1:rPr sz="900" b="1">
                <ns1:solidFill>
                  <ns1:srgbClr val="5E6873"/>
                </ns1:solidFill>
                <ns1:latin typeface="Avenir Next"/>
                <ns1:ea typeface="Avenir Next"/>
                <ns1:cs typeface="Avenir Next"/>
              </ns1:rPr>
              <ns1:t>AMERICA TOGETHER</ns1:t>
            </ns1:r>
          </ns1:p>
        </ns0:txBody>
      </ns0:sp>
    </ns0:spTree>
    <ns0:extLst>
      <ns0:ext uri="{BB962C8B-B14F-4D97-AF65-F5344CB8AC3E}">
        <ns4:creationId val="996858946"/>
      </ns0:ext>
    </ns0:extLst>
  </ns0:cSld>
  <ns0:clrMapOvr>
    <ns1:masterClrMapping/>
  </ns0:clrMapOvr>
</ns0: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F1C1EDC-2081-4C11-B41D-12532AF75A55}"/>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INTRODUCTION</a:t>
            </a:r>
          </a:p>
        </p:txBody>
      </p:sp>
      <p:sp>
        <p:nvSpPr>
          <p:cNvPr id="2" name="Rectangle 1">
            <a:extLst>
              <a:ext uri="{FF2B5EF4-FFF2-40B4-BE49-F238E27FC236}">
                <a16:creationId xmlns:a16="http://schemas.microsoft.com/office/drawing/2014/main" id="{E2C121B3-6C5E-48FE-9948-6B91FF5BC2A7}"/>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Purpose of the Dallas production plan</a:t>
            </a:r>
          </a:p>
        </p:txBody>
      </p:sp>
      <p:sp>
        <p:nvSpPr>
          <p:cNvPr id="3" name="Rectangle 2">
            <a:extLst>
              <a:ext uri="{FF2B5EF4-FFF2-40B4-BE49-F238E27FC236}">
                <a16:creationId xmlns:a16="http://schemas.microsoft.com/office/drawing/2014/main" id="{0AA78F3E-80B9-47BA-9E46-3819E569AE6A}"/>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1038AA89-E404-4D18-95A1-19D7578C10FA}"/>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02</a:t>
            </a:r>
          </a:p>
        </p:txBody>
      </p:sp>
      <p:sp>
        <p:nvSpPr>
          <p:cNvPr id="5" name="Rectangle 4">
            <a:extLst>
              <a:ext uri="{FF2B5EF4-FFF2-40B4-BE49-F238E27FC236}">
                <a16:creationId xmlns:a16="http://schemas.microsoft.com/office/drawing/2014/main" id="{C2B01E5F-B254-4D60-A8EE-F7EF871F5AD4}"/>
              </a:ext>
            </a:extLst>
          </p:cNvPr>
          <p:cNvSpPr>
            <a:spLocks noGrp="1"/>
          </p:cNvSpPr>
          <p:nvPr/>
        </p:nvSpPr>
        <p:spPr>
          <a:xfrm>
            <a:off x="685800" y="1666875"/>
            <a:ext cx="6477000" cy="304800"/>
          </a:xfrm>
          <a:prstGeom prst="rect">
            <a:avLst/>
          </a:prstGeom>
          <a:noFill/>
          <a:ln w="0">
            <a:noFill/>
          </a:ln>
        </p:spPr>
        <p:txBody>
          <a:bodyPr anchor="ctr">
            <a:normAutofit/>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WHY THIS EXISTS</a:t>
            </a:r>
          </a:p>
        </p:txBody>
      </p:sp>
      <p:sp>
        <p:nvSpPr>
          <p:cNvPr id="6" name="Rectangle 5">
            <a:extLst>
              <a:ext uri="{FF2B5EF4-FFF2-40B4-BE49-F238E27FC236}">
                <a16:creationId xmlns:a16="http://schemas.microsoft.com/office/drawing/2014/main" id="{D68884E4-974D-4043-8116-62A7B6A6A079}"/>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This proposal covers Dallas only. No other cities or continuing commitments are assumed. The plan brings the program, proposed funding and production work together for Freedom House review and permission to begin outreach.</a:t>
            </a:r>
          </a:p>
        </p:txBody>
      </p:sp>
      <p:sp>
        <p:nvSpPr>
          <p:cNvPr id="7" name="Rectangle 6">
            <a:extLst>
              <a:ext uri="{FF2B5EF4-FFF2-40B4-BE49-F238E27FC236}">
                <a16:creationId xmlns:a16="http://schemas.microsoft.com/office/drawing/2014/main" id="{9D9B5882-63EE-4F10-8089-FE323E6DABEC}"/>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798A8AE4-FA72-434D-A139-20A3EED33831}"/>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91581D8B-346C-40A3-8749-E65E4ACA2AD5}"/>
              </a:ext>
            </a:extLst>
          </p:cNvPr>
          <p:cNvSpPr>
            <a:spLocks noGrp="1"/>
          </p:cNvSpPr>
          <p:nvPr/>
        </p:nvSpPr>
        <p:spPr>
          <a:xfrm>
            <a:off x="7905750" y="2200275"/>
            <a:ext cx="3600450" cy="476250"/>
          </a:xfrm>
          <a:prstGeom prst="rect">
            <a:avLst/>
          </a:prstGeom>
          <a:noFill/>
          <a:ln w="0">
            <a:noFill/>
          </a:ln>
        </p:spPr>
        <p:txBody>
          <a:bodyPr anchor="ctr">
            <a:normAutofit fontScale="93518"/>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Does the sequence reflect how Freedom House makes decisions?</a:t>
            </a:r>
          </a:p>
        </p:txBody>
      </p:sp>
      <p:sp>
        <p:nvSpPr>
          <p:cNvPr id="10" name="Rectangle 9">
            <a:extLst>
              <a:ext uri="{FF2B5EF4-FFF2-40B4-BE49-F238E27FC236}">
                <a16:creationId xmlns:a16="http://schemas.microsoft.com/office/drawing/2014/main" id="{916F3560-6B0C-41EE-8735-BC808986E88B}"/>
              </a:ext>
            </a:extLst>
          </p:cNvPr>
          <p:cNvSpPr>
            <a:spLocks noGrp="1"/>
          </p:cNvSpPr>
          <p:nvPr/>
        </p:nvSpPr>
        <p:spPr>
          <a:xfrm>
            <a:off x="7905750" y="279082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Who needs to participate in each approval?</a:t>
            </a:r>
          </a:p>
        </p:txBody>
      </p:sp>
      <p:sp>
        <p:nvSpPr>
          <p:cNvPr id="11" name="Rectangle 10">
            <a:extLst>
              <a:ext uri="{FF2B5EF4-FFF2-40B4-BE49-F238E27FC236}">
                <a16:creationId xmlns:a16="http://schemas.microsoft.com/office/drawing/2014/main" id="{EB530EBF-2B63-47D9-AB4B-EBAD4B71633F}"/>
              </a:ext>
            </a:extLst>
          </p:cNvPr>
          <p:cNvSpPr>
            <a:spLocks noGrp="1"/>
          </p:cNvSpPr>
          <p:nvPr/>
        </p:nvSpPr>
        <p:spPr>
          <a:xfrm>
            <a:off x="7905750" y="33813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belongs in the first financing round?</a:t>
            </a:r>
          </a:p>
        </p:txBody>
      </p:sp>
      <p:sp>
        <p:nvSpPr>
          <p:cNvPr id="12" name="Rectangle 11">
            <a:extLst>
              <a:ext uri="{FF2B5EF4-FFF2-40B4-BE49-F238E27FC236}">
                <a16:creationId xmlns:a16="http://schemas.microsoft.com/office/drawing/2014/main" id="{44C766AE-53C7-4073-9EFB-FBA6FAA21885}"/>
              </a:ext>
            </a:extLst>
          </p:cNvPr>
          <p:cNvSpPr>
            <a:spLocks noGrp="1"/>
          </p:cNvSpPr>
          <p:nvPr/>
        </p:nvSpPr>
        <p:spPr>
          <a:xfrm>
            <a:off x="685800" y="4343400"/>
            <a:ext cx="76200" cy="76200"/>
          </a:xfrm>
          <a:prstGeom prst="rect">
            <a:avLst/>
          </a:prstGeom>
          <a:solidFill>
            <a:srgbClr val="C8102E"/>
          </a:solidFill>
          <a:ln w="0">
            <a:noFill/>
          </a:ln>
        </p:spPr>
        <p:txBody>
          <a:bodyPr/>
          <a:lstStyle/>
          <a:p>
            <a:endParaRPr/>
          </a:p>
        </p:txBody>
      </p:sp>
      <p:sp>
        <p:nvSpPr>
          <p:cNvPr id="13" name="Rectangle 12">
            <a:extLst>
              <a:ext uri="{FF2B5EF4-FFF2-40B4-BE49-F238E27FC236}">
                <a16:creationId xmlns:a16="http://schemas.microsoft.com/office/drawing/2014/main" id="{8FE6DCDE-2045-4CC8-A97B-C33BEDA30170}"/>
              </a:ext>
            </a:extLst>
          </p:cNvPr>
          <p:cNvSpPr>
            <a:spLocks noGrp="1"/>
          </p:cNvSpPr>
          <p:nvPr/>
        </p:nvSpPr>
        <p:spPr>
          <a:xfrm>
            <a:off x="895350" y="4238625"/>
            <a:ext cx="6457950" cy="476250"/>
          </a:xfrm>
          <a:prstGeom prst="rect">
            <a:avLst/>
          </a:prstGeom>
          <a:noFill/>
          <a:ln w="0">
            <a:noFill/>
          </a:ln>
        </p:spPr>
        <p:txBody>
          <a:bodyPr anchor="ctr">
            <a:normAutofit/>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Explain the current plan</a:t>
            </a:r>
          </a:p>
        </p:txBody>
      </p:sp>
      <p:sp>
        <p:nvSpPr>
          <p:cNvPr id="14" name="Rectangle 13">
            <a:extLst>
              <a:ext uri="{FF2B5EF4-FFF2-40B4-BE49-F238E27FC236}">
                <a16:creationId xmlns:a16="http://schemas.microsoft.com/office/drawing/2014/main" id="{83054AD0-B838-4E0E-A16A-255FE8C5629E}"/>
              </a:ext>
            </a:extLst>
          </p:cNvPr>
          <p:cNvSpPr>
            <a:spLocks noGrp="1"/>
          </p:cNvSpPr>
          <p:nvPr/>
        </p:nvSpPr>
        <p:spPr>
          <a:xfrm>
            <a:off x="685800" y="4857750"/>
            <a:ext cx="76200" cy="76200"/>
          </a:xfrm>
          <a:prstGeom prst="rect">
            <a:avLst/>
          </a:prstGeom>
          <a:solidFill>
            <a:srgbClr val="C8102E"/>
          </a:solidFill>
          <a:ln w="0">
            <a:noFill/>
          </a:ln>
        </p:spPr>
        <p:txBody>
          <a:bodyPr/>
          <a:lstStyle/>
          <a:p>
            <a:endParaRPr/>
          </a:p>
        </p:txBody>
      </p:sp>
      <p:sp>
        <p:nvSpPr>
          <p:cNvPr id="15" name="Rectangle 14">
            <a:extLst>
              <a:ext uri="{FF2B5EF4-FFF2-40B4-BE49-F238E27FC236}">
                <a16:creationId xmlns:a16="http://schemas.microsoft.com/office/drawing/2014/main" id="{DF599605-5A97-477B-A15C-FBF332205DAA}"/>
              </a:ext>
            </a:extLst>
          </p:cNvPr>
          <p:cNvSpPr>
            <a:spLocks noGrp="1"/>
          </p:cNvSpPr>
          <p:nvPr/>
        </p:nvSpPr>
        <p:spPr>
          <a:xfrm>
            <a:off x="895350" y="4752975"/>
            <a:ext cx="6457950" cy="476250"/>
          </a:xfrm>
          <a:prstGeom prst="rect">
            <a:avLst/>
          </a:prstGeom>
          <a:noFill/>
          <a:ln w="0">
            <a:noFill/>
          </a:ln>
        </p:spPr>
        <p:txBody>
          <a:bodyPr anchor="ctr">
            <a:normAutofit/>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Identify decisions and dependencies</a:t>
            </a:r>
          </a:p>
        </p:txBody>
      </p:sp>
      <p:sp>
        <p:nvSpPr>
          <p:cNvPr id="16" name="Rectangle 15">
            <a:extLst>
              <a:ext uri="{FF2B5EF4-FFF2-40B4-BE49-F238E27FC236}">
                <a16:creationId xmlns:a16="http://schemas.microsoft.com/office/drawing/2014/main" id="{CB1B6726-6664-4967-A30E-213242DD088F}"/>
              </a:ext>
            </a:extLst>
          </p:cNvPr>
          <p:cNvSpPr>
            <a:spLocks noGrp="1"/>
          </p:cNvSpPr>
          <p:nvPr/>
        </p:nvSpPr>
        <p:spPr>
          <a:xfrm>
            <a:off x="685800" y="5372100"/>
            <a:ext cx="76200" cy="76200"/>
          </a:xfrm>
          <a:prstGeom prst="rect">
            <a:avLst/>
          </a:prstGeom>
          <a:solidFill>
            <a:srgbClr val="C8102E"/>
          </a:solidFill>
          <a:ln w="0">
            <a:noFill/>
          </a:ln>
        </p:spPr>
        <p:txBody>
          <a:bodyPr/>
          <a:lstStyle/>
          <a:p>
            <a:endParaRPr/>
          </a:p>
        </p:txBody>
      </p:sp>
      <p:sp>
        <p:nvSpPr>
          <p:cNvPr id="17" name="Rectangle 16">
            <a:extLst>
              <a:ext uri="{FF2B5EF4-FFF2-40B4-BE49-F238E27FC236}">
                <a16:creationId xmlns:a16="http://schemas.microsoft.com/office/drawing/2014/main" id="{1F13E56E-ACD3-4ADF-B93B-C945BA360010}"/>
              </a:ext>
            </a:extLst>
          </p:cNvPr>
          <p:cNvSpPr>
            <a:spLocks noGrp="1"/>
          </p:cNvSpPr>
          <p:nvPr/>
        </p:nvSpPr>
        <p:spPr>
          <a:xfrm>
            <a:off x="895350" y="5267325"/>
            <a:ext cx="6457950" cy="476250"/>
          </a:xfrm>
          <a:prstGeom prst="rect">
            <a:avLst/>
          </a:prstGeom>
          <a:noFill/>
          <a:ln w="0">
            <a:noFill/>
          </a:ln>
        </p:spPr>
        <p:txBody>
          <a:bodyPr anchor="ctr">
            <a:normAutofit/>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Track staffing, financing and delivery</a:t>
            </a:r>
          </a:p>
        </p:txBody>
      </p:sp>
      <p:sp>
        <p:nvSpPr>
          <p:cNvPr id="18" name="Rectangle 17">
            <a:extLst>
              <a:ext uri="{FF2B5EF4-FFF2-40B4-BE49-F238E27FC236}">
                <a16:creationId xmlns:a16="http://schemas.microsoft.com/office/drawing/2014/main" id="{259F3FA8-9DD7-4D13-875D-19218778CFBB}"/>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19" name="Rectangle 18">
            <a:extLst>
              <a:ext uri="{FF2B5EF4-FFF2-40B4-BE49-F238E27FC236}">
                <a16:creationId xmlns:a16="http://schemas.microsoft.com/office/drawing/2014/main" id="{31EBFCFD-961F-426B-B360-253D58520AE3}"/>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176268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58682C4-3335-4916-9E69-73A3E7D5CBB6}"/>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FOUNDATION</a:t>
            </a:r>
          </a:p>
        </p:txBody>
      </p:sp>
      <p:sp>
        <p:nvSpPr>
          <p:cNvPr id="2" name="Rectangle 1">
            <a:extLst>
              <a:ext uri="{FF2B5EF4-FFF2-40B4-BE49-F238E27FC236}">
                <a16:creationId xmlns:a16="http://schemas.microsoft.com/office/drawing/2014/main" id="{9647F45D-D183-4039-8E5A-B6AD34B7A111}"/>
              </a:ext>
            </a:extLst>
          </p:cNvPr>
          <p:cNvSpPr>
            <a:spLocks noGrp="1"/>
          </p:cNvSpPr>
          <p:nvPr/>
        </p:nvSpPr>
        <p:spPr>
          <a:xfrm>
            <a:off x="685800" y="628650"/>
            <a:ext cx="10382250" cy="552450"/>
          </a:xfrm>
          <a:prstGeom prst="rect">
            <a:avLst/>
          </a:prstGeom>
          <a:noFill/>
          <a:ln w="0">
            <a:noFill/>
          </a:ln>
        </p:spPr>
        <p:txBody>
          <a:bodyPr anchor="ctr">
            <a:normAutofit/>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Current position</a:t>
            </a:r>
          </a:p>
        </p:txBody>
      </p:sp>
      <p:sp>
        <p:nvSpPr>
          <p:cNvPr id="3" name="Rectangle 2">
            <a:extLst>
              <a:ext uri="{FF2B5EF4-FFF2-40B4-BE49-F238E27FC236}">
                <a16:creationId xmlns:a16="http://schemas.microsoft.com/office/drawing/2014/main" id="{D013D6D5-F7A9-4468-8DF6-A1870FE91E6A}"/>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31C2B00E-AD3A-465F-8271-39A876797D3D}"/>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03</a:t>
            </a:r>
          </a:p>
        </p:txBody>
      </p:sp>
      <p:sp>
        <p:nvSpPr>
          <p:cNvPr id="5" name="Rectangle 4">
            <a:extLst>
              <a:ext uri="{FF2B5EF4-FFF2-40B4-BE49-F238E27FC236}">
                <a16:creationId xmlns:a16="http://schemas.microsoft.com/office/drawing/2014/main" id="{FF80623D-A4E8-4CCE-8012-58A016BC1373}"/>
              </a:ext>
            </a:extLst>
          </p:cNvPr>
          <p:cNvSpPr>
            <a:spLocks noGrp="1"/>
          </p:cNvSpPr>
          <p:nvPr/>
        </p:nvSpPr>
        <p:spPr>
          <a:xfrm>
            <a:off x="685800" y="1666875"/>
            <a:ext cx="6477000" cy="304800"/>
          </a:xfrm>
          <a:prstGeom prst="rect">
            <a:avLst/>
          </a:prstGeom>
          <a:noFill/>
          <a:ln w="0">
            <a:noFill/>
          </a:ln>
        </p:spPr>
        <p:txBody>
          <a:bodyPr anchor="ctr">
            <a:normAutofit/>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WHAT IS ALREADY IN PLACE</a:t>
            </a:r>
          </a:p>
        </p:txBody>
      </p:sp>
      <p:sp>
        <p:nvSpPr>
          <p:cNvPr id="6" name="Rectangle 5">
            <a:extLst>
              <a:ext uri="{FF2B5EF4-FFF2-40B4-BE49-F238E27FC236}">
                <a16:creationId xmlns:a16="http://schemas.microsoft.com/office/drawing/2014/main" id="{4A3D876C-52EA-400F-BCA1-1D2ACC736CF3}"/>
              </a:ext>
            </a:extLst>
          </p:cNvPr>
          <p:cNvSpPr>
            <a:spLocks noGrp="1"/>
          </p:cNvSpPr>
          <p:nvPr/>
        </p:nvSpPr>
        <p:spPr>
          <a:xfrm>
            <a:off x="685800" y="2028825"/>
            <a:ext cx="6477000" cy="1714500"/>
          </a:xfrm>
          <a:prstGeom prst="rect">
            <a:avLst/>
          </a:prstGeom>
          <a:noFill/>
          <a:ln w="0">
            <a:noFill/>
          </a:ln>
        </p:spPr>
        <p:txBody>
          <a:bodyPr anchor="ctr">
            <a:normAutofit/>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The program story, four-day structure, Freedom House purpose and preliminary Dallas financial model have been developed. The next work converts the concept into an approved, financed and staffed operating plan.</a:t>
            </a:r>
          </a:p>
        </p:txBody>
      </p:sp>
      <p:sp>
        <p:nvSpPr>
          <p:cNvPr id="7" name="Rectangle 6">
            <a:extLst>
              <a:ext uri="{FF2B5EF4-FFF2-40B4-BE49-F238E27FC236}">
                <a16:creationId xmlns:a16="http://schemas.microsoft.com/office/drawing/2014/main" id="{0518F28F-BEDA-4000-A3B4-D036C12F1237}"/>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5E2D5EF5-66A3-483F-9685-6DC012D69A42}"/>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0DE7E6E6-8844-4F2C-A32B-E9C40FB1CCDB}"/>
              </a:ext>
            </a:extLst>
          </p:cNvPr>
          <p:cNvSpPr>
            <a:spLocks noGrp="1"/>
          </p:cNvSpPr>
          <p:nvPr/>
        </p:nvSpPr>
        <p:spPr>
          <a:xfrm>
            <a:off x="7905750" y="2200275"/>
            <a:ext cx="3600450" cy="476250"/>
          </a:xfrm>
          <a:prstGeom prst="rect">
            <a:avLst/>
          </a:prstGeom>
          <a:noFill/>
          <a:ln w="0">
            <a:noFill/>
          </a:ln>
        </p:spPr>
        <p:txBody>
          <a:bodyPr anchor="ctr">
            <a:normAutofit fontScale="98036"/>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elements already have final approval?</a:t>
            </a:r>
          </a:p>
        </p:txBody>
      </p:sp>
      <p:sp>
        <p:nvSpPr>
          <p:cNvPr id="10" name="Rectangle 9">
            <a:extLst>
              <a:ext uri="{FF2B5EF4-FFF2-40B4-BE49-F238E27FC236}">
                <a16:creationId xmlns:a16="http://schemas.microsoft.com/office/drawing/2014/main" id="{A6589A85-FC41-4405-960B-E6A866052719}"/>
              </a:ext>
            </a:extLst>
          </p:cNvPr>
          <p:cNvSpPr>
            <a:spLocks noGrp="1"/>
          </p:cNvSpPr>
          <p:nvPr/>
        </p:nvSpPr>
        <p:spPr>
          <a:xfrm>
            <a:off x="7905750" y="279082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assumptions still require validation?</a:t>
            </a:r>
          </a:p>
        </p:txBody>
      </p:sp>
      <p:sp>
        <p:nvSpPr>
          <p:cNvPr id="11" name="Rectangle 10">
            <a:extLst>
              <a:ext uri="{FF2B5EF4-FFF2-40B4-BE49-F238E27FC236}">
                <a16:creationId xmlns:a16="http://schemas.microsoft.com/office/drawing/2014/main" id="{9A8E024F-A522-485A-A9DF-61A49CDA5104}"/>
              </a:ext>
            </a:extLst>
          </p:cNvPr>
          <p:cNvSpPr>
            <a:spLocks noGrp="1"/>
          </p:cNvSpPr>
          <p:nvPr/>
        </p:nvSpPr>
        <p:spPr>
          <a:xfrm>
            <a:off x="7905750" y="3381375"/>
            <a:ext cx="3600450" cy="476250"/>
          </a:xfrm>
          <a:prstGeom prst="rect">
            <a:avLst/>
          </a:prstGeom>
          <a:noFill/>
          <a:ln w="0">
            <a:noFill/>
          </a:ln>
        </p:spPr>
        <p:txBody>
          <a:bodyPr anchor="ctr">
            <a:normAutofit fontScale="93518"/>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must be complete before outside outreach begins?</a:t>
            </a:r>
          </a:p>
        </p:txBody>
      </p:sp>
      <p:sp>
        <p:nvSpPr>
          <p:cNvPr id="12" name="Rectangle 11">
            <a:extLst>
              <a:ext uri="{FF2B5EF4-FFF2-40B4-BE49-F238E27FC236}">
                <a16:creationId xmlns:a16="http://schemas.microsoft.com/office/drawing/2014/main" id="{712273DA-AC58-4DEA-AAD2-6C482B826504}"/>
              </a:ext>
            </a:extLst>
          </p:cNvPr>
          <p:cNvSpPr>
            <a:spLocks noGrp="1"/>
          </p:cNvSpPr>
          <p:nvPr/>
        </p:nvSpPr>
        <p:spPr>
          <a:xfrm>
            <a:off x="685800" y="4152900"/>
            <a:ext cx="76200" cy="76200"/>
          </a:xfrm>
          <a:prstGeom prst="rect">
            <a:avLst/>
          </a:prstGeom>
          <a:solidFill>
            <a:srgbClr val="C8102E"/>
          </a:solidFill>
          <a:ln w="0">
            <a:noFill/>
          </a:ln>
        </p:spPr>
        <p:txBody>
          <a:bodyPr/>
          <a:lstStyle/>
          <a:p>
            <a:endParaRPr/>
          </a:p>
        </p:txBody>
      </p:sp>
      <p:sp>
        <p:nvSpPr>
          <p:cNvPr id="13" name="Rectangle 12">
            <a:extLst>
              <a:ext uri="{FF2B5EF4-FFF2-40B4-BE49-F238E27FC236}">
                <a16:creationId xmlns:a16="http://schemas.microsoft.com/office/drawing/2014/main" id="{752130AF-1E8F-4747-86E6-16239115E21E}"/>
              </a:ext>
            </a:extLst>
          </p:cNvPr>
          <p:cNvSpPr>
            <a:spLocks noGrp="1"/>
          </p:cNvSpPr>
          <p:nvPr/>
        </p:nvSpPr>
        <p:spPr>
          <a:xfrm>
            <a:off x="895350" y="4048125"/>
            <a:ext cx="6600825" cy="409575"/>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Final America Together program description</a:t>
            </a:r>
          </a:p>
        </p:txBody>
      </p:sp>
      <p:sp>
        <p:nvSpPr>
          <p:cNvPr id="14" name="Rectangle 13">
            <a:extLst>
              <a:ext uri="{FF2B5EF4-FFF2-40B4-BE49-F238E27FC236}">
                <a16:creationId xmlns:a16="http://schemas.microsoft.com/office/drawing/2014/main" id="{98CD73C5-1AD4-462D-991F-316D7D7034C7}"/>
              </a:ext>
            </a:extLst>
          </p:cNvPr>
          <p:cNvSpPr>
            <a:spLocks noGrp="1"/>
          </p:cNvSpPr>
          <p:nvPr/>
        </p:nvSpPr>
        <p:spPr>
          <a:xfrm>
            <a:off x="685800" y="4600575"/>
            <a:ext cx="76200" cy="76200"/>
          </a:xfrm>
          <a:prstGeom prst="rect">
            <a:avLst/>
          </a:prstGeom>
          <a:solidFill>
            <a:srgbClr val="C8102E"/>
          </a:solidFill>
          <a:ln w="0">
            <a:noFill/>
          </a:ln>
        </p:spPr>
        <p:txBody>
          <a:bodyPr/>
          <a:lstStyle/>
          <a:p>
            <a:endParaRPr/>
          </a:p>
        </p:txBody>
      </p:sp>
      <p:sp>
        <p:nvSpPr>
          <p:cNvPr id="15" name="Rectangle 14">
            <a:extLst>
              <a:ext uri="{FF2B5EF4-FFF2-40B4-BE49-F238E27FC236}">
                <a16:creationId xmlns:a16="http://schemas.microsoft.com/office/drawing/2014/main" id="{0C728182-1982-4F0A-AA70-49C83B9C50ED}"/>
              </a:ext>
            </a:extLst>
          </p:cNvPr>
          <p:cNvSpPr>
            <a:spLocks noGrp="1"/>
          </p:cNvSpPr>
          <p:nvPr/>
        </p:nvSpPr>
        <p:spPr>
          <a:xfrm>
            <a:off x="895350" y="4495800"/>
            <a:ext cx="6600825" cy="409575"/>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Executive summary and Dallas working budget</a:t>
            </a:r>
          </a:p>
        </p:txBody>
      </p:sp>
      <p:sp>
        <p:nvSpPr>
          <p:cNvPr id="16" name="Rectangle 15">
            <a:extLst>
              <a:ext uri="{FF2B5EF4-FFF2-40B4-BE49-F238E27FC236}">
                <a16:creationId xmlns:a16="http://schemas.microsoft.com/office/drawing/2014/main" id="{9D3989F8-5464-4742-8315-5E7F969B4332}"/>
              </a:ext>
            </a:extLst>
          </p:cNvPr>
          <p:cNvSpPr>
            <a:spLocks noGrp="1"/>
          </p:cNvSpPr>
          <p:nvPr/>
        </p:nvSpPr>
        <p:spPr>
          <a:xfrm>
            <a:off x="685800" y="5048250"/>
            <a:ext cx="76200" cy="76200"/>
          </a:xfrm>
          <a:prstGeom prst="rect">
            <a:avLst/>
          </a:prstGeom>
          <a:solidFill>
            <a:srgbClr val="C8102E"/>
          </a:solidFill>
          <a:ln w="0">
            <a:noFill/>
          </a:ln>
        </p:spPr>
        <p:txBody>
          <a:bodyPr/>
          <a:lstStyle/>
          <a:p>
            <a:endParaRPr/>
          </a:p>
        </p:txBody>
      </p:sp>
      <p:sp>
        <p:nvSpPr>
          <p:cNvPr id="17" name="Rectangle 16">
            <a:extLst>
              <a:ext uri="{FF2B5EF4-FFF2-40B4-BE49-F238E27FC236}">
                <a16:creationId xmlns:a16="http://schemas.microsoft.com/office/drawing/2014/main" id="{A0D0C787-E93D-4FE4-BB24-05C5D381A159}"/>
              </a:ext>
            </a:extLst>
          </p:cNvPr>
          <p:cNvSpPr>
            <a:spLocks noGrp="1"/>
          </p:cNvSpPr>
          <p:nvPr/>
        </p:nvSpPr>
        <p:spPr>
          <a:xfrm>
            <a:off x="895350" y="4943475"/>
            <a:ext cx="6600825" cy="409575"/>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The American Table identity and program narrative</a:t>
            </a:r>
          </a:p>
        </p:txBody>
      </p:sp>
      <p:sp>
        <p:nvSpPr>
          <p:cNvPr id="18" name="Rectangle 17">
            <a:extLst>
              <a:ext uri="{FF2B5EF4-FFF2-40B4-BE49-F238E27FC236}">
                <a16:creationId xmlns:a16="http://schemas.microsoft.com/office/drawing/2014/main" id="{EE7F5E67-D459-4B8D-9412-304AC3FE8ADC}"/>
              </a:ext>
            </a:extLst>
          </p:cNvPr>
          <p:cNvSpPr>
            <a:spLocks noGrp="1"/>
          </p:cNvSpPr>
          <p:nvPr/>
        </p:nvSpPr>
        <p:spPr>
          <a:xfrm>
            <a:off x="685800" y="5495925"/>
            <a:ext cx="76200" cy="76200"/>
          </a:xfrm>
          <a:prstGeom prst="rect">
            <a:avLst/>
          </a:prstGeom>
          <a:solidFill>
            <a:srgbClr val="C8102E"/>
          </a:solidFill>
          <a:ln w="0">
            <a:noFill/>
          </a:ln>
        </p:spPr>
        <p:txBody>
          <a:bodyPr/>
          <a:lstStyle/>
          <a:p>
            <a:endParaRPr/>
          </a:p>
        </p:txBody>
      </p:sp>
      <p:sp>
        <p:nvSpPr>
          <p:cNvPr id="19" name="Rectangle 18">
            <a:extLst>
              <a:ext uri="{FF2B5EF4-FFF2-40B4-BE49-F238E27FC236}">
                <a16:creationId xmlns:a16="http://schemas.microsoft.com/office/drawing/2014/main" id="{82555C47-D62A-493B-B57E-D7D6F260EB0D}"/>
              </a:ext>
            </a:extLst>
          </p:cNvPr>
          <p:cNvSpPr>
            <a:spLocks noGrp="1"/>
          </p:cNvSpPr>
          <p:nvPr/>
        </p:nvSpPr>
        <p:spPr>
          <a:xfrm>
            <a:off x="895350" y="5391150"/>
            <a:ext cx="6600825" cy="409575"/>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Preliminary sponsorship structure</a:t>
            </a:r>
          </a:p>
        </p:txBody>
      </p:sp>
      <p:sp>
        <p:nvSpPr>
          <p:cNvPr id="20" name="Rectangle 19">
            <a:extLst>
              <a:ext uri="{FF2B5EF4-FFF2-40B4-BE49-F238E27FC236}">
                <a16:creationId xmlns:a16="http://schemas.microsoft.com/office/drawing/2014/main" id="{B0579B8E-142F-474E-9A21-24F478DDEA2E}"/>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1" name="Rectangle 20">
            <a:extLst>
              <a:ext uri="{FF2B5EF4-FFF2-40B4-BE49-F238E27FC236}">
                <a16:creationId xmlns:a16="http://schemas.microsoft.com/office/drawing/2014/main" id="{CA26C9A8-3822-4009-A349-A8755A7817DE}"/>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28382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996EE43-866A-4506-869E-C999A836E6B4}"/>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ROADMAP</a:t>
            </a:r>
          </a:p>
        </p:txBody>
      </p:sp>
      <p:sp>
        <p:nvSpPr>
          <p:cNvPr id="2" name="Rectangle 1">
            <a:extLst>
              <a:ext uri="{FF2B5EF4-FFF2-40B4-BE49-F238E27FC236}">
                <a16:creationId xmlns:a16="http://schemas.microsoft.com/office/drawing/2014/main" id="{2607C1ED-F5BF-440C-AD07-9D39186841F6}"/>
              </a:ext>
            </a:extLst>
          </p:cNvPr>
          <p:cNvSpPr>
            <a:spLocks noGrp="1"/>
          </p:cNvSpPr>
          <p:nvPr/>
        </p:nvSpPr>
        <p:spPr>
          <a:xfrm>
            <a:off x="685800" y="628650"/>
            <a:ext cx="10382250" cy="552450"/>
          </a:xfrm>
          <a:prstGeom prst="rect">
            <a:avLst/>
          </a:prstGeom>
          <a:noFill/>
          <a:ln w="0">
            <a:noFill/>
          </a:ln>
        </p:spPr>
        <p:txBody>
          <a:bodyPr anchor="ctr">
            <a:normAutofit/>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Development path</a:t>
            </a:r>
          </a:p>
        </p:txBody>
      </p:sp>
      <p:sp>
        <p:nvSpPr>
          <p:cNvPr id="3" name="Rectangle 2">
            <a:extLst>
              <a:ext uri="{FF2B5EF4-FFF2-40B4-BE49-F238E27FC236}">
                <a16:creationId xmlns:a16="http://schemas.microsoft.com/office/drawing/2014/main" id="{3ECE83D6-2A8F-46CD-91B4-6CB07FC35349}"/>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FFA87E69-81BA-4DB3-91C2-7DD140CC025B}"/>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04</a:t>
            </a:r>
          </a:p>
        </p:txBody>
      </p:sp>
      <p:sp>
        <p:nvSpPr>
          <p:cNvPr id="5" name="Rectangle 4">
            <a:extLst>
              <a:ext uri="{FF2B5EF4-FFF2-40B4-BE49-F238E27FC236}">
                <a16:creationId xmlns:a16="http://schemas.microsoft.com/office/drawing/2014/main" id="{1DA658C1-FC26-4DB6-A717-3A68D9685D27}"/>
              </a:ext>
            </a:extLst>
          </p:cNvPr>
          <p:cNvSpPr>
            <a:spLocks noGrp="1"/>
          </p:cNvSpPr>
          <p:nvPr/>
        </p:nvSpPr>
        <p:spPr>
          <a:xfrm>
            <a:off x="685800" y="1619250"/>
            <a:ext cx="7429500" cy="438150"/>
          </a:xfrm>
          <a:prstGeom prst="rect">
            <a:avLst/>
          </a:prstGeom>
          <a:noFill/>
          <a:ln w="0">
            <a:noFill/>
          </a:ln>
        </p:spPr>
        <p:txBody>
          <a:bodyPr anchor="ctr">
            <a:normAutofit/>
          </a:bodyPr>
          <a:lstStyle/>
          <a:p>
            <a:pPr algn="l">
              <a:buNone/>
              <a:defRPr sz="1800" b="0">
                <a:solidFill>
                  <a:srgbClr val="17243A"/>
                </a:solidFill>
                <a:latin typeface="Avenir Next"/>
                <a:ea typeface="Avenir Next"/>
                <a:cs typeface="Avenir Next"/>
              </a:defRPr>
            </a:pPr>
            <a:r>
              <a:rPr sz="1800" b="0">
                <a:solidFill>
                  <a:srgbClr val="17243A"/>
                </a:solidFill>
                <a:latin typeface="Avenir Next"/>
                <a:ea typeface="Avenir Next"/>
                <a:cs typeface="Avenir Next"/>
              </a:rPr>
              <a:t>The project moves through five decision periods.</a:t>
            </a:r>
          </a:p>
        </p:txBody>
      </p:sp>
      <p:sp>
        <p:nvSpPr>
          <p:cNvPr id="6" name="Rectangle 5">
            <a:extLst>
              <a:ext uri="{FF2B5EF4-FFF2-40B4-BE49-F238E27FC236}">
                <a16:creationId xmlns:a16="http://schemas.microsoft.com/office/drawing/2014/main" id="{A7DADDA7-3CCF-48CB-B5CB-6B9BA1BCAE20}"/>
              </a:ext>
            </a:extLst>
          </p:cNvPr>
          <p:cNvSpPr>
            <a:spLocks noGrp="1"/>
          </p:cNvSpPr>
          <p:nvPr/>
        </p:nvSpPr>
        <p:spPr>
          <a:xfrm>
            <a:off x="1047750" y="3333750"/>
            <a:ext cx="10001250" cy="38100"/>
          </a:xfrm>
          <a:prstGeom prst="rect">
            <a:avLst/>
          </a:prstGeom>
          <a:solidFill>
            <a:srgbClr val="C9D1D9"/>
          </a:solidFill>
          <a:ln w="0">
            <a:noFill/>
          </a:ln>
        </p:spPr>
        <p:txBody>
          <a:bodyPr/>
          <a:lstStyle/>
          <a:p>
            <a:endParaRPr/>
          </a:p>
        </p:txBody>
      </p:sp>
      <p:sp>
        <p:nvSpPr>
          <p:cNvPr id="7" name="Rounded Rectangle 6">
            <a:extLst>
              <a:ext uri="{FF2B5EF4-FFF2-40B4-BE49-F238E27FC236}">
                <a16:creationId xmlns:a16="http://schemas.microsoft.com/office/drawing/2014/main" id="{6DDCDF50-2F41-434A-9417-B0496B4A2598}"/>
              </a:ext>
            </a:extLst>
          </p:cNvPr>
          <p:cNvSpPr>
            <a:spLocks noGrp="1"/>
          </p:cNvSpPr>
          <p:nvPr/>
        </p:nvSpPr>
        <p:spPr>
          <a:xfrm>
            <a:off x="1047750" y="3171825"/>
            <a:ext cx="361950" cy="361950"/>
          </a:xfrm>
          <a:prstGeom prst="roundRect">
            <a:avLst>
              <a:gd name="adj" fmla="val 21053"/>
            </a:avLst>
          </a:prstGeom>
          <a:solidFill>
            <a:srgbClr val="002D62"/>
          </a:solidFill>
          <a:ln w="0">
            <a:noFill/>
          </a:ln>
        </p:spPr>
        <p:txBody>
          <a:bodyPr/>
          <a:lstStyle/>
          <a:p>
            <a:endParaRPr/>
          </a:p>
        </p:txBody>
      </p:sp>
      <p:sp>
        <p:nvSpPr>
          <p:cNvPr id="8" name="Rectangle 7">
            <a:extLst>
              <a:ext uri="{FF2B5EF4-FFF2-40B4-BE49-F238E27FC236}">
                <a16:creationId xmlns:a16="http://schemas.microsoft.com/office/drawing/2014/main" id="{21285551-D471-426A-A468-947749406773}"/>
              </a:ext>
            </a:extLst>
          </p:cNvPr>
          <p:cNvSpPr>
            <a:spLocks noGrp="1"/>
          </p:cNvSpPr>
          <p:nvPr/>
        </p:nvSpPr>
        <p:spPr>
          <a:xfrm>
            <a:off x="523875" y="3762375"/>
            <a:ext cx="1428750" cy="285750"/>
          </a:xfrm>
          <a:prstGeom prst="rect">
            <a:avLst/>
          </a:prstGeom>
          <a:noFill/>
          <a:ln w="0">
            <a:noFill/>
          </a:ln>
        </p:spPr>
        <p:txBody>
          <a:bodyPr anchor="ctr">
            <a:normAutofit/>
          </a:bodyPr>
          <a:lstStyle/>
          <a:p>
            <a:pPr algn="ctr">
              <a:buNone/>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SEPTEMBER</a:t>
            </a:r>
          </a:p>
        </p:txBody>
      </p:sp>
      <p:sp>
        <p:nvSpPr>
          <p:cNvPr id="9" name="Rectangle 8">
            <a:extLst>
              <a:ext uri="{FF2B5EF4-FFF2-40B4-BE49-F238E27FC236}">
                <a16:creationId xmlns:a16="http://schemas.microsoft.com/office/drawing/2014/main" id="{29635913-A0F4-45A5-A417-0AC5AECF3A03}"/>
              </a:ext>
            </a:extLst>
          </p:cNvPr>
          <p:cNvSpPr>
            <a:spLocks noGrp="1"/>
          </p:cNvSpPr>
          <p:nvPr/>
        </p:nvSpPr>
        <p:spPr>
          <a:xfrm>
            <a:off x="428625" y="4105275"/>
            <a:ext cx="1619250" cy="571500"/>
          </a:xfrm>
          <a:prstGeom prst="rect">
            <a:avLst/>
          </a:prstGeom>
          <a:noFill/>
          <a:ln w="0">
            <a:noFill/>
          </a:ln>
        </p:spPr>
        <p:txBody>
          <a:bodyPr anchor="ctr">
            <a:normAutofit/>
          </a:bodyPr>
          <a:lstStyle/>
          <a:p>
            <a:pPr algn="ct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Plan and budget</a:t>
            </a:r>
          </a:p>
        </p:txBody>
      </p:sp>
      <p:sp>
        <p:nvSpPr>
          <p:cNvPr id="10" name="Rounded Rectangle 9">
            <a:extLst>
              <a:ext uri="{FF2B5EF4-FFF2-40B4-BE49-F238E27FC236}">
                <a16:creationId xmlns:a16="http://schemas.microsoft.com/office/drawing/2014/main" id="{8B8FACC1-F225-47AA-904E-3CF85D7125C2}"/>
              </a:ext>
            </a:extLst>
          </p:cNvPr>
          <p:cNvSpPr>
            <a:spLocks noGrp="1"/>
          </p:cNvSpPr>
          <p:nvPr/>
        </p:nvSpPr>
        <p:spPr>
          <a:xfrm>
            <a:off x="3543300" y="3171825"/>
            <a:ext cx="361950" cy="361950"/>
          </a:xfrm>
          <a:prstGeom prst="roundRect">
            <a:avLst>
              <a:gd name="adj" fmla="val 21053"/>
            </a:avLst>
          </a:prstGeom>
          <a:solidFill>
            <a:srgbClr val="C8102E"/>
          </a:solidFill>
          <a:ln w="0">
            <a:noFill/>
          </a:ln>
        </p:spPr>
        <p:txBody>
          <a:bodyPr/>
          <a:lstStyle/>
          <a:p>
            <a:endParaRPr/>
          </a:p>
        </p:txBody>
      </p:sp>
      <p:sp>
        <p:nvSpPr>
          <p:cNvPr id="11" name="Rectangle 10">
            <a:extLst>
              <a:ext uri="{FF2B5EF4-FFF2-40B4-BE49-F238E27FC236}">
                <a16:creationId xmlns:a16="http://schemas.microsoft.com/office/drawing/2014/main" id="{9F93863C-6284-468B-8539-81E5BF76EE45}"/>
              </a:ext>
            </a:extLst>
          </p:cNvPr>
          <p:cNvSpPr>
            <a:spLocks noGrp="1"/>
          </p:cNvSpPr>
          <p:nvPr/>
        </p:nvSpPr>
        <p:spPr>
          <a:xfrm>
            <a:off x="3019425" y="3762375"/>
            <a:ext cx="1428750" cy="285750"/>
          </a:xfrm>
          <a:prstGeom prst="rect">
            <a:avLst/>
          </a:prstGeom>
          <a:noFill/>
          <a:ln w="0">
            <a:noFill/>
          </a:ln>
        </p:spPr>
        <p:txBody>
          <a:bodyPr anchor="ctr">
            <a:normAutofit/>
          </a:bodyPr>
          <a:lstStyle/>
          <a:p>
            <a:pPr algn="ctr">
              <a:buNone/>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OCTOBER 1</a:t>
            </a:r>
          </a:p>
        </p:txBody>
      </p:sp>
      <p:sp>
        <p:nvSpPr>
          <p:cNvPr id="12" name="Rectangle 11">
            <a:extLst>
              <a:ext uri="{FF2B5EF4-FFF2-40B4-BE49-F238E27FC236}">
                <a16:creationId xmlns:a16="http://schemas.microsoft.com/office/drawing/2014/main" id="{34BA3800-71C1-499A-9530-2ED1CC066FC4}"/>
              </a:ext>
            </a:extLst>
          </p:cNvPr>
          <p:cNvSpPr>
            <a:spLocks noGrp="1"/>
          </p:cNvSpPr>
          <p:nvPr/>
        </p:nvSpPr>
        <p:spPr>
          <a:xfrm>
            <a:off x="2924175" y="4105275"/>
            <a:ext cx="1619250" cy="571500"/>
          </a:xfrm>
          <a:prstGeom prst="rect">
            <a:avLst/>
          </a:prstGeom>
          <a:noFill/>
          <a:ln w="0">
            <a:noFill/>
          </a:ln>
        </p:spPr>
        <p:txBody>
          <a:bodyPr anchor="ctr">
            <a:normAutofit fontScale="100000"/>
          </a:bodyPr>
          <a:lstStyle/>
          <a:p>
            <a:pPr algn="ct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Outreach approval</a:t>
            </a:r>
          </a:p>
        </p:txBody>
      </p:sp>
      <p:sp>
        <p:nvSpPr>
          <p:cNvPr id="13" name="Rounded Rectangle 12">
            <a:extLst>
              <a:ext uri="{FF2B5EF4-FFF2-40B4-BE49-F238E27FC236}">
                <a16:creationId xmlns:a16="http://schemas.microsoft.com/office/drawing/2014/main" id="{A30D8C7D-3732-4E79-A030-232D676681AC}"/>
              </a:ext>
            </a:extLst>
          </p:cNvPr>
          <p:cNvSpPr>
            <a:spLocks noGrp="1"/>
          </p:cNvSpPr>
          <p:nvPr/>
        </p:nvSpPr>
        <p:spPr>
          <a:xfrm>
            <a:off x="6038850" y="3171825"/>
            <a:ext cx="361950" cy="361950"/>
          </a:xfrm>
          <a:prstGeom prst="roundRect">
            <a:avLst>
              <a:gd name="adj" fmla="val 21053"/>
            </a:avLst>
          </a:prstGeom>
          <a:solidFill>
            <a:srgbClr val="002D62"/>
          </a:solidFill>
          <a:ln w="0">
            <a:noFill/>
          </a:ln>
        </p:spPr>
        <p:txBody>
          <a:bodyPr/>
          <a:lstStyle/>
          <a:p>
            <a:endParaRPr/>
          </a:p>
        </p:txBody>
      </p:sp>
      <p:sp>
        <p:nvSpPr>
          <p:cNvPr id="14" name="Rectangle 13">
            <a:extLst>
              <a:ext uri="{FF2B5EF4-FFF2-40B4-BE49-F238E27FC236}">
                <a16:creationId xmlns:a16="http://schemas.microsoft.com/office/drawing/2014/main" id="{0AB6930B-D954-436A-8C1F-AE4498AB9186}"/>
              </a:ext>
            </a:extLst>
          </p:cNvPr>
          <p:cNvSpPr>
            <a:spLocks noGrp="1"/>
          </p:cNvSpPr>
          <p:nvPr/>
        </p:nvSpPr>
        <p:spPr>
          <a:xfrm>
            <a:off x="5514975" y="3762375"/>
            <a:ext cx="1428750" cy="285750"/>
          </a:xfrm>
          <a:prstGeom prst="rect">
            <a:avLst/>
          </a:prstGeom>
          <a:noFill/>
          <a:ln w="0">
            <a:noFill/>
          </a:ln>
        </p:spPr>
        <p:txBody>
          <a:bodyPr anchor="ctr">
            <a:normAutofit/>
          </a:bodyPr>
          <a:lstStyle/>
          <a:p>
            <a:pPr algn="ctr">
              <a:buNone/>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NOVEMBER</a:t>
            </a:r>
          </a:p>
        </p:txBody>
      </p:sp>
      <p:sp>
        <p:nvSpPr>
          <p:cNvPr id="15" name="Rectangle 14">
            <a:extLst>
              <a:ext uri="{FF2B5EF4-FFF2-40B4-BE49-F238E27FC236}">
                <a16:creationId xmlns:a16="http://schemas.microsoft.com/office/drawing/2014/main" id="{EFB12C3E-8BA2-42D0-9E47-E926AEFEC23F}"/>
              </a:ext>
            </a:extLst>
          </p:cNvPr>
          <p:cNvSpPr>
            <a:spLocks noGrp="1"/>
          </p:cNvSpPr>
          <p:nvPr/>
        </p:nvSpPr>
        <p:spPr>
          <a:xfrm>
            <a:off x="5419725" y="4105275"/>
            <a:ext cx="1619250" cy="571500"/>
          </a:xfrm>
          <a:prstGeom prst="rect">
            <a:avLst/>
          </a:prstGeom>
          <a:noFill/>
          <a:ln w="0">
            <a:noFill/>
          </a:ln>
        </p:spPr>
        <p:txBody>
          <a:bodyPr anchor="ctr">
            <a:normAutofit fontScale="98271" lnSpcReduction="20000"/>
          </a:bodyPr>
          <a:lstStyle/>
          <a:p>
            <a:pPr algn="ct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Freedom House</a:t>
            </a:r>
          </a:p>
          <a:p>
            <a:pPr algn="ct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Formal Approval</a:t>
            </a:r>
          </a:p>
        </p:txBody>
      </p:sp>
      <p:sp>
        <p:nvSpPr>
          <p:cNvPr id="16" name="Rounded Rectangle 15">
            <a:extLst>
              <a:ext uri="{FF2B5EF4-FFF2-40B4-BE49-F238E27FC236}">
                <a16:creationId xmlns:a16="http://schemas.microsoft.com/office/drawing/2014/main" id="{F4020941-7AFC-42DF-84F9-913B0EBFE6B4}"/>
              </a:ext>
            </a:extLst>
          </p:cNvPr>
          <p:cNvSpPr>
            <a:spLocks noGrp="1"/>
          </p:cNvSpPr>
          <p:nvPr/>
        </p:nvSpPr>
        <p:spPr>
          <a:xfrm>
            <a:off x="8534400" y="3171825"/>
            <a:ext cx="361950" cy="361950"/>
          </a:xfrm>
          <a:prstGeom prst="roundRect">
            <a:avLst>
              <a:gd name="adj" fmla="val 21053"/>
            </a:avLst>
          </a:prstGeom>
          <a:solidFill>
            <a:srgbClr val="002D62"/>
          </a:solidFill>
          <a:ln w="0">
            <a:noFill/>
          </a:ln>
        </p:spPr>
        <p:txBody>
          <a:bodyPr/>
          <a:lstStyle/>
          <a:p>
            <a:endParaRPr/>
          </a:p>
        </p:txBody>
      </p:sp>
      <p:sp>
        <p:nvSpPr>
          <p:cNvPr id="17" name="Rectangle 16">
            <a:extLst>
              <a:ext uri="{FF2B5EF4-FFF2-40B4-BE49-F238E27FC236}">
                <a16:creationId xmlns:a16="http://schemas.microsoft.com/office/drawing/2014/main" id="{A527CB2D-11FA-452D-9C87-E5CC2BA1DEE4}"/>
              </a:ext>
            </a:extLst>
          </p:cNvPr>
          <p:cNvSpPr>
            <a:spLocks noGrp="1"/>
          </p:cNvSpPr>
          <p:nvPr/>
        </p:nvSpPr>
        <p:spPr>
          <a:xfrm>
            <a:off x="8010525" y="3762375"/>
            <a:ext cx="1428750" cy="285750"/>
          </a:xfrm>
          <a:prstGeom prst="rect">
            <a:avLst/>
          </a:prstGeom>
          <a:noFill/>
          <a:ln w="0">
            <a:noFill/>
          </a:ln>
        </p:spPr>
        <p:txBody>
          <a:bodyPr anchor="ctr">
            <a:normAutofit/>
          </a:bodyPr>
          <a:lstStyle/>
          <a:p>
            <a:pPr algn="ctr">
              <a:buNone/>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MARCH 1</a:t>
            </a:r>
          </a:p>
        </p:txBody>
      </p:sp>
      <p:sp>
        <p:nvSpPr>
          <p:cNvPr id="18" name="Rectangle 17">
            <a:extLst>
              <a:ext uri="{FF2B5EF4-FFF2-40B4-BE49-F238E27FC236}">
                <a16:creationId xmlns:a16="http://schemas.microsoft.com/office/drawing/2014/main" id="{C41315FD-97F9-46F3-9446-A5639670DB5D}"/>
              </a:ext>
            </a:extLst>
          </p:cNvPr>
          <p:cNvSpPr>
            <a:spLocks noGrp="1"/>
          </p:cNvSpPr>
          <p:nvPr/>
        </p:nvSpPr>
        <p:spPr>
          <a:xfrm>
            <a:off x="7915275" y="4105275"/>
            <a:ext cx="1619250" cy="571500"/>
          </a:xfrm>
          <a:prstGeom prst="rect">
            <a:avLst/>
          </a:prstGeom>
          <a:noFill/>
          <a:ln w="0">
            <a:noFill/>
          </a:ln>
        </p:spPr>
        <p:txBody>
          <a:bodyPr anchor="ctr">
            <a:normAutofit/>
          </a:bodyPr>
          <a:lstStyle/>
          <a:p>
            <a:pPr algn="ct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Dallas presentation</a:t>
            </a:r>
          </a:p>
        </p:txBody>
      </p:sp>
      <p:sp>
        <p:nvSpPr>
          <p:cNvPr id="19" name="Rounded Rectangle 18">
            <a:extLst>
              <a:ext uri="{FF2B5EF4-FFF2-40B4-BE49-F238E27FC236}">
                <a16:creationId xmlns:a16="http://schemas.microsoft.com/office/drawing/2014/main" id="{80CAA476-2439-4DC2-A2C2-8A6D7F912AA7}"/>
              </a:ext>
            </a:extLst>
          </p:cNvPr>
          <p:cNvSpPr>
            <a:spLocks noGrp="1"/>
          </p:cNvSpPr>
          <p:nvPr/>
        </p:nvSpPr>
        <p:spPr>
          <a:xfrm>
            <a:off x="11029950" y="3171825"/>
            <a:ext cx="361950" cy="361950"/>
          </a:xfrm>
          <a:prstGeom prst="roundRect">
            <a:avLst>
              <a:gd name="adj" fmla="val 21053"/>
            </a:avLst>
          </a:prstGeom>
          <a:solidFill>
            <a:srgbClr val="002D62"/>
          </a:solidFill>
          <a:ln w="0">
            <a:noFill/>
          </a:ln>
        </p:spPr>
        <p:txBody>
          <a:bodyPr/>
          <a:lstStyle/>
          <a:p>
            <a:endParaRPr/>
          </a:p>
        </p:txBody>
      </p:sp>
      <p:sp>
        <p:nvSpPr>
          <p:cNvPr id="20" name="Rectangle 19">
            <a:extLst>
              <a:ext uri="{FF2B5EF4-FFF2-40B4-BE49-F238E27FC236}">
                <a16:creationId xmlns:a16="http://schemas.microsoft.com/office/drawing/2014/main" id="{2B8F6E57-4473-43D1-8324-C9F1CC7E6420}"/>
              </a:ext>
            </a:extLst>
          </p:cNvPr>
          <p:cNvSpPr>
            <a:spLocks noGrp="1"/>
          </p:cNvSpPr>
          <p:nvPr/>
        </p:nvSpPr>
        <p:spPr>
          <a:xfrm>
            <a:off x="10506075" y="3762375"/>
            <a:ext cx="1428750" cy="285750"/>
          </a:xfrm>
          <a:prstGeom prst="rect">
            <a:avLst/>
          </a:prstGeom>
          <a:noFill/>
          <a:ln w="0">
            <a:noFill/>
          </a:ln>
        </p:spPr>
        <p:txBody>
          <a:bodyPr anchor="ctr">
            <a:normAutofit fontScale="100000"/>
          </a:bodyPr>
          <a:lstStyle/>
          <a:p>
            <a:pPr algn="ctr">
              <a:buNone/>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AFTER DALLAS</a:t>
            </a:r>
          </a:p>
        </p:txBody>
      </p:sp>
      <p:sp>
        <p:nvSpPr>
          <p:cNvPr id="21" name="Rectangle 20">
            <a:extLst>
              <a:ext uri="{FF2B5EF4-FFF2-40B4-BE49-F238E27FC236}">
                <a16:creationId xmlns:a16="http://schemas.microsoft.com/office/drawing/2014/main" id="{EDD545B9-7121-4A49-AE72-EEF8B317C21F}"/>
              </a:ext>
            </a:extLst>
          </p:cNvPr>
          <p:cNvSpPr>
            <a:spLocks noGrp="1"/>
          </p:cNvSpPr>
          <p:nvPr/>
        </p:nvSpPr>
        <p:spPr>
          <a:xfrm>
            <a:off x="10410825" y="4105275"/>
            <a:ext cx="1619250" cy="571500"/>
          </a:xfrm>
          <a:prstGeom prst="rect">
            <a:avLst/>
          </a:prstGeom>
          <a:noFill/>
          <a:ln w="0">
            <a:noFill/>
          </a:ln>
        </p:spPr>
        <p:txBody>
          <a:bodyPr anchor="ctr">
            <a:normAutofit fontScale="100000"/>
          </a:bodyPr>
          <a:lstStyle/>
          <a:p>
            <a:pPr algn="ct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Final report</a:t>
            </a:r>
          </a:p>
        </p:txBody>
      </p:sp>
      <p:sp>
        <p:nvSpPr>
          <p:cNvPr id="22" name="Rectangle 21">
            <a:extLst>
              <a:ext uri="{FF2B5EF4-FFF2-40B4-BE49-F238E27FC236}">
                <a16:creationId xmlns:a16="http://schemas.microsoft.com/office/drawing/2014/main" id="{05547A4A-97C3-49F7-9D35-B58D4BB382C2}"/>
              </a:ext>
            </a:extLst>
          </p:cNvPr>
          <p:cNvSpPr>
            <a:spLocks noGrp="1"/>
          </p:cNvSpPr>
          <p:nvPr/>
        </p:nvSpPr>
        <p:spPr>
          <a:xfrm>
            <a:off x="685800" y="5429250"/>
            <a:ext cx="7620000" cy="381000"/>
          </a:xfrm>
          <a:prstGeom prst="rect">
            <a:avLst/>
          </a:prstGeom>
          <a:noFill/>
          <a:ln w="0">
            <a:noFill/>
          </a:ln>
        </p:spPr>
        <p:txBody>
          <a:bodyPr anchor="ctr">
            <a:normAutofit fontScale="95624"/>
          </a:bodyPr>
          <a:lstStyle/>
          <a:p>
            <a:pPr algn="l">
              <a:buNone/>
              <a:defRPr sz="1725" b="0">
                <a:solidFill>
                  <a:srgbClr val="5E6873"/>
                </a:solidFill>
                <a:latin typeface="Avenir Next"/>
                <a:ea typeface="Avenir Next"/>
                <a:cs typeface="Avenir Next"/>
              </a:defRPr>
            </a:pPr>
            <a:r>
              <a:rPr sz="1725" b="0">
                <a:solidFill>
                  <a:srgbClr val="5E6873"/>
                </a:solidFill>
                <a:latin typeface="Avenir Next"/>
                <a:ea typeface="Avenir Next"/>
                <a:cs typeface="Avenir Next"/>
              </a:rPr>
              <a:t>Working targets only. Approval, funding and availability govern commitments.</a:t>
            </a:r>
          </a:p>
        </p:txBody>
      </p:sp>
      <p:sp>
        <p:nvSpPr>
          <p:cNvPr id="23" name="Rectangle 22">
            <a:extLst>
              <a:ext uri="{FF2B5EF4-FFF2-40B4-BE49-F238E27FC236}">
                <a16:creationId xmlns:a16="http://schemas.microsoft.com/office/drawing/2014/main" id="{43E06410-3309-44C0-8E90-0C40FAAA5745}"/>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4" name="Rectangle 23">
            <a:extLst>
              <a:ext uri="{FF2B5EF4-FFF2-40B4-BE49-F238E27FC236}">
                <a16:creationId xmlns:a16="http://schemas.microsoft.com/office/drawing/2014/main" id="{7CD2F253-3C4F-4EF3-9D38-372150C4331C}"/>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544360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D443DDD-F327-400A-8BD7-60FF2E69B643}"/>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PREPARATION</a:t>
            </a:r>
          </a:p>
        </p:txBody>
      </p:sp>
      <p:sp>
        <p:nvSpPr>
          <p:cNvPr id="2" name="Rectangle 1">
            <a:extLst>
              <a:ext uri="{FF2B5EF4-FFF2-40B4-BE49-F238E27FC236}">
                <a16:creationId xmlns:a16="http://schemas.microsoft.com/office/drawing/2014/main" id="{2871C0F8-E52D-4573-8D75-4D47F3B9A4F0}"/>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September 18 delivery</a:t>
            </a:r>
          </a:p>
        </p:txBody>
      </p:sp>
      <p:sp>
        <p:nvSpPr>
          <p:cNvPr id="3" name="Rectangle 2">
            <a:extLst>
              <a:ext uri="{FF2B5EF4-FFF2-40B4-BE49-F238E27FC236}">
                <a16:creationId xmlns:a16="http://schemas.microsoft.com/office/drawing/2014/main" id="{4EF270F8-4987-40E0-A668-A49C0F0B733D}"/>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C3CB8FB4-EC8F-4A44-B120-E77277284007}"/>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05</a:t>
            </a:r>
          </a:p>
        </p:txBody>
      </p:sp>
      <p:sp>
        <p:nvSpPr>
          <p:cNvPr id="5" name="Rectangle 4">
            <a:extLst>
              <a:ext uri="{FF2B5EF4-FFF2-40B4-BE49-F238E27FC236}">
                <a16:creationId xmlns:a16="http://schemas.microsoft.com/office/drawing/2014/main" id="{D393622B-A4F8-410D-B51B-BB285B5D40DF}"/>
              </a:ext>
            </a:extLst>
          </p:cNvPr>
          <p:cNvSpPr>
            <a:spLocks noGrp="1"/>
          </p:cNvSpPr>
          <p:nvPr/>
        </p:nvSpPr>
        <p:spPr>
          <a:xfrm>
            <a:off x="685800" y="1666875"/>
            <a:ext cx="6477000" cy="304800"/>
          </a:xfrm>
          <a:prstGeom prst="rect">
            <a:avLst/>
          </a:prstGeom>
          <a:noFill/>
          <a:ln w="0">
            <a:noFill/>
          </a:ln>
        </p:spPr>
        <p:txBody>
          <a:bodyPr anchor="ctr">
            <a:normAutofit fontScale="100000"/>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MATERIALS DELIVERED FOR REVIEW</a:t>
            </a:r>
          </a:p>
        </p:txBody>
      </p:sp>
      <p:sp>
        <p:nvSpPr>
          <p:cNvPr id="6" name="Rectangle 5">
            <a:extLst>
              <a:ext uri="{FF2B5EF4-FFF2-40B4-BE49-F238E27FC236}">
                <a16:creationId xmlns:a16="http://schemas.microsoft.com/office/drawing/2014/main" id="{64A3265A-CC2C-4C90-82B5-B8578515858A}"/>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Laura and Brad deliver the sponsor invitation and production plan by September 18. The materials set out the program, proposed funding and next steps. Actual production costs require quotes. Permission to begin outreach is the next decision.</a:t>
            </a:r>
          </a:p>
        </p:txBody>
      </p:sp>
      <p:sp>
        <p:nvSpPr>
          <p:cNvPr id="7" name="Rectangle 6">
            <a:extLst>
              <a:ext uri="{FF2B5EF4-FFF2-40B4-BE49-F238E27FC236}">
                <a16:creationId xmlns:a16="http://schemas.microsoft.com/office/drawing/2014/main" id="{4A802880-9531-4180-B9C6-71B0EE869DA0}"/>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18246E2F-1149-4C3F-9541-2E64A21A0F56}"/>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10" name="Rectangle 9">
            <a:extLst>
              <a:ext uri="{FF2B5EF4-FFF2-40B4-BE49-F238E27FC236}">
                <a16:creationId xmlns:a16="http://schemas.microsoft.com/office/drawing/2014/main" id="{D9063F87-4955-4ECA-897A-1CDDB2106398}"/>
              </a:ext>
            </a:extLst>
          </p:cNvPr>
          <p:cNvSpPr>
            <a:spLocks noGrp="1"/>
          </p:cNvSpPr>
          <p:nvPr/>
        </p:nvSpPr>
        <p:spPr>
          <a:xfrm>
            <a:off x="7905750" y="2301720"/>
            <a:ext cx="3600450" cy="476250"/>
          </a:xfrm>
          <a:prstGeom prst="rect">
            <a:avLst/>
          </a:prstGeom>
          <a:noFill/>
          <a:ln w="0">
            <a:noFill/>
          </a:ln>
        </p:spPr>
        <p:txBody>
          <a:bodyPr anchor="ctr">
            <a:normAutofit fontScale="97131"/>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venue assumptions require estimates?</a:t>
            </a:r>
          </a:p>
        </p:txBody>
      </p:sp>
      <p:sp>
        <p:nvSpPr>
          <p:cNvPr id="11" name="Rectangle 10">
            <a:extLst>
              <a:ext uri="{FF2B5EF4-FFF2-40B4-BE49-F238E27FC236}">
                <a16:creationId xmlns:a16="http://schemas.microsoft.com/office/drawing/2014/main" id="{0595BB3D-8CD4-4863-A2FB-B485179B81F1}"/>
              </a:ext>
            </a:extLst>
          </p:cNvPr>
          <p:cNvSpPr>
            <a:spLocks noGrp="1"/>
          </p:cNvSpPr>
          <p:nvPr/>
        </p:nvSpPr>
        <p:spPr>
          <a:xfrm>
            <a:off x="7905750" y="2892270"/>
            <a:ext cx="3600450" cy="476250"/>
          </a:xfrm>
          <a:prstGeom prst="rect">
            <a:avLst/>
          </a:prstGeom>
          <a:noFill/>
          <a:ln w="0">
            <a:noFill/>
          </a:ln>
        </p:spPr>
        <p:txBody>
          <a:bodyPr anchor="ctr">
            <a:normAutofit fontScale="100000" lnSpcReduction="1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is needed to authorize outreach?</a:t>
            </a:r>
          </a:p>
        </p:txBody>
      </p:sp>
      <p:sp>
        <p:nvSpPr>
          <p:cNvPr id="12" name="Rectangle 11">
            <a:extLst>
              <a:ext uri="{FF2B5EF4-FFF2-40B4-BE49-F238E27FC236}">
                <a16:creationId xmlns:a16="http://schemas.microsoft.com/office/drawing/2014/main" id="{86EB05C8-1834-4C49-A055-AD6F992751A5}"/>
              </a:ext>
            </a:extLst>
          </p:cNvPr>
          <p:cNvSpPr>
            <a:spLocks noGrp="1"/>
          </p:cNvSpPr>
          <p:nvPr/>
        </p:nvSpPr>
        <p:spPr>
          <a:xfrm>
            <a:off x="685800" y="4124325"/>
            <a:ext cx="76200" cy="76200"/>
          </a:xfrm>
          <a:prstGeom prst="rect">
            <a:avLst/>
          </a:prstGeom>
          <a:solidFill>
            <a:srgbClr val="C8102E"/>
          </a:solidFill>
          <a:ln w="0">
            <a:noFill/>
          </a:ln>
        </p:spPr>
        <p:txBody>
          <a:bodyPr/>
          <a:lstStyle/>
          <a:p>
            <a:endParaRPr/>
          </a:p>
        </p:txBody>
      </p:sp>
      <p:sp>
        <p:nvSpPr>
          <p:cNvPr id="13" name="Rectangle 12">
            <a:extLst>
              <a:ext uri="{FF2B5EF4-FFF2-40B4-BE49-F238E27FC236}">
                <a16:creationId xmlns:a16="http://schemas.microsoft.com/office/drawing/2014/main" id="{AF4EC766-23E2-4A11-A921-A899CAE8896B}"/>
              </a:ext>
            </a:extLst>
          </p:cNvPr>
          <p:cNvSpPr>
            <a:spLocks noGrp="1"/>
          </p:cNvSpPr>
          <p:nvPr/>
        </p:nvSpPr>
        <p:spPr>
          <a:xfrm>
            <a:off x="895350" y="4019550"/>
            <a:ext cx="6553200" cy="3714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Preliminary Dallas financial assumptions</a:t>
            </a:r>
          </a:p>
        </p:txBody>
      </p:sp>
      <p:sp>
        <p:nvSpPr>
          <p:cNvPr id="14" name="Rectangle 13">
            <a:extLst>
              <a:ext uri="{FF2B5EF4-FFF2-40B4-BE49-F238E27FC236}">
                <a16:creationId xmlns:a16="http://schemas.microsoft.com/office/drawing/2014/main" id="{57A19AFF-1FD5-4FB6-B2D3-AC4CAD7342AE}"/>
              </a:ext>
            </a:extLst>
          </p:cNvPr>
          <p:cNvSpPr>
            <a:spLocks noGrp="1"/>
          </p:cNvSpPr>
          <p:nvPr/>
        </p:nvSpPr>
        <p:spPr>
          <a:xfrm>
            <a:off x="685800" y="4533900"/>
            <a:ext cx="76200" cy="76200"/>
          </a:xfrm>
          <a:prstGeom prst="rect">
            <a:avLst/>
          </a:prstGeom>
          <a:solidFill>
            <a:srgbClr val="C8102E"/>
          </a:solidFill>
          <a:ln w="0">
            <a:noFill/>
          </a:ln>
        </p:spPr>
        <p:txBody>
          <a:bodyPr/>
          <a:lstStyle/>
          <a:p>
            <a:endParaRPr/>
          </a:p>
        </p:txBody>
      </p:sp>
      <p:sp>
        <p:nvSpPr>
          <p:cNvPr id="15" name="Rectangle 14">
            <a:extLst>
              <a:ext uri="{FF2B5EF4-FFF2-40B4-BE49-F238E27FC236}">
                <a16:creationId xmlns:a16="http://schemas.microsoft.com/office/drawing/2014/main" id="{41B67CC2-D4C0-4967-820E-796C42D46DF4}"/>
              </a:ext>
            </a:extLst>
          </p:cNvPr>
          <p:cNvSpPr>
            <a:spLocks noGrp="1"/>
          </p:cNvSpPr>
          <p:nvPr/>
        </p:nvSpPr>
        <p:spPr>
          <a:xfrm>
            <a:off x="895350" y="4429125"/>
            <a:ext cx="6553200" cy="3714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Dallas contract production budget</a:t>
            </a:r>
          </a:p>
        </p:txBody>
      </p:sp>
      <p:sp>
        <p:nvSpPr>
          <p:cNvPr id="16" name="Rectangle 15">
            <a:extLst>
              <a:ext uri="{FF2B5EF4-FFF2-40B4-BE49-F238E27FC236}">
                <a16:creationId xmlns:a16="http://schemas.microsoft.com/office/drawing/2014/main" id="{1681E95B-2A42-46DA-BA7A-056B4C620007}"/>
              </a:ext>
            </a:extLst>
          </p:cNvPr>
          <p:cNvSpPr>
            <a:spLocks noGrp="1"/>
          </p:cNvSpPr>
          <p:nvPr/>
        </p:nvSpPr>
        <p:spPr>
          <a:xfrm>
            <a:off x="685800" y="4943475"/>
            <a:ext cx="76200" cy="76200"/>
          </a:xfrm>
          <a:prstGeom prst="rect">
            <a:avLst/>
          </a:prstGeom>
          <a:solidFill>
            <a:srgbClr val="C8102E"/>
          </a:solidFill>
          <a:ln w="0">
            <a:noFill/>
          </a:ln>
        </p:spPr>
        <p:txBody>
          <a:bodyPr/>
          <a:lstStyle/>
          <a:p>
            <a:endParaRPr/>
          </a:p>
        </p:txBody>
      </p:sp>
      <p:sp>
        <p:nvSpPr>
          <p:cNvPr id="17" name="Rectangle 16">
            <a:extLst>
              <a:ext uri="{FF2B5EF4-FFF2-40B4-BE49-F238E27FC236}">
                <a16:creationId xmlns:a16="http://schemas.microsoft.com/office/drawing/2014/main" id="{139E64B9-BD8C-48FF-A7B9-F34AD07DD531}"/>
              </a:ext>
            </a:extLst>
          </p:cNvPr>
          <p:cNvSpPr>
            <a:spLocks noGrp="1"/>
          </p:cNvSpPr>
          <p:nvPr/>
        </p:nvSpPr>
        <p:spPr>
          <a:xfrm>
            <a:off x="895350" y="4838700"/>
            <a:ext cx="6553200" cy="3714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Proposed program and working schedule</a:t>
            </a:r>
          </a:p>
        </p:txBody>
      </p:sp>
      <p:sp>
        <p:nvSpPr>
          <p:cNvPr id="18" name="Rectangle 17">
            <a:extLst>
              <a:ext uri="{FF2B5EF4-FFF2-40B4-BE49-F238E27FC236}">
                <a16:creationId xmlns:a16="http://schemas.microsoft.com/office/drawing/2014/main" id="{01973940-29D9-439A-BA0B-EDCF43D904BC}"/>
              </a:ext>
            </a:extLst>
          </p:cNvPr>
          <p:cNvSpPr>
            <a:spLocks noGrp="1"/>
          </p:cNvSpPr>
          <p:nvPr/>
        </p:nvSpPr>
        <p:spPr>
          <a:xfrm>
            <a:off x="685800" y="5353050"/>
            <a:ext cx="76200" cy="76200"/>
          </a:xfrm>
          <a:prstGeom prst="rect">
            <a:avLst/>
          </a:prstGeom>
          <a:solidFill>
            <a:srgbClr val="C8102E"/>
          </a:solidFill>
          <a:ln w="0">
            <a:noFill/>
          </a:ln>
        </p:spPr>
        <p:txBody>
          <a:bodyPr/>
          <a:lstStyle/>
          <a:p>
            <a:endParaRPr/>
          </a:p>
        </p:txBody>
      </p:sp>
      <p:sp>
        <p:nvSpPr>
          <p:cNvPr id="19" name="Rectangle 18">
            <a:extLst>
              <a:ext uri="{FF2B5EF4-FFF2-40B4-BE49-F238E27FC236}">
                <a16:creationId xmlns:a16="http://schemas.microsoft.com/office/drawing/2014/main" id="{41AB0BA9-1BF0-4550-B935-5272DC1EA85B}"/>
              </a:ext>
            </a:extLst>
          </p:cNvPr>
          <p:cNvSpPr>
            <a:spLocks noGrp="1"/>
          </p:cNvSpPr>
          <p:nvPr/>
        </p:nvSpPr>
        <p:spPr>
          <a:xfrm>
            <a:off x="895350" y="5248275"/>
            <a:ext cx="6553200" cy="3714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Freedom House board briefing materials</a:t>
            </a:r>
          </a:p>
        </p:txBody>
      </p:sp>
      <p:sp>
        <p:nvSpPr>
          <p:cNvPr id="20" name="Rectangle 19">
            <a:extLst>
              <a:ext uri="{FF2B5EF4-FFF2-40B4-BE49-F238E27FC236}">
                <a16:creationId xmlns:a16="http://schemas.microsoft.com/office/drawing/2014/main" id="{A2A0EFCD-9BF4-403D-829D-001BBB072ECC}"/>
              </a:ext>
            </a:extLst>
          </p:cNvPr>
          <p:cNvSpPr>
            <a:spLocks noGrp="1"/>
          </p:cNvSpPr>
          <p:nvPr/>
        </p:nvSpPr>
        <p:spPr>
          <a:xfrm>
            <a:off x="685800" y="5762625"/>
            <a:ext cx="76200" cy="76200"/>
          </a:xfrm>
          <a:prstGeom prst="rect">
            <a:avLst/>
          </a:prstGeom>
          <a:solidFill>
            <a:srgbClr val="C8102E"/>
          </a:solidFill>
          <a:ln w="0">
            <a:noFill/>
          </a:ln>
        </p:spPr>
        <p:txBody>
          <a:bodyPr/>
          <a:lstStyle/>
          <a:p>
            <a:endParaRPr/>
          </a:p>
        </p:txBody>
      </p:sp>
      <p:sp>
        <p:nvSpPr>
          <p:cNvPr id="21" name="Rectangle 20">
            <a:extLst>
              <a:ext uri="{FF2B5EF4-FFF2-40B4-BE49-F238E27FC236}">
                <a16:creationId xmlns:a16="http://schemas.microsoft.com/office/drawing/2014/main" id="{2E5DA4BA-971A-4297-BF42-E2A3D0829CFB}"/>
              </a:ext>
            </a:extLst>
          </p:cNvPr>
          <p:cNvSpPr>
            <a:spLocks noGrp="1"/>
          </p:cNvSpPr>
          <p:nvPr/>
        </p:nvSpPr>
        <p:spPr>
          <a:xfrm>
            <a:off x="895350" y="5657850"/>
            <a:ext cx="6553200" cy="3714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Participant and sponsor briefing materials</a:t>
            </a:r>
          </a:p>
        </p:txBody>
      </p:sp>
      <p:sp>
        <p:nvSpPr>
          <p:cNvPr id="22" name="Rectangle 21">
            <a:extLst>
              <a:ext uri="{FF2B5EF4-FFF2-40B4-BE49-F238E27FC236}">
                <a16:creationId xmlns:a16="http://schemas.microsoft.com/office/drawing/2014/main" id="{CEBE8014-99F1-48CD-9649-ECFC99CD4920}"/>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3" name="Rectangle 22">
            <a:extLst>
              <a:ext uri="{FF2B5EF4-FFF2-40B4-BE49-F238E27FC236}">
                <a16:creationId xmlns:a16="http://schemas.microsoft.com/office/drawing/2014/main" id="{C23095F5-A55D-463C-B71A-B5DBBD2188D8}"/>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816000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21FE210-94D3-4976-B50F-10F7D40A3673}"/>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DECISION</a:t>
            </a:r>
          </a:p>
        </p:txBody>
      </p:sp>
      <p:sp>
        <p:nvSpPr>
          <p:cNvPr id="2" name="Rectangle 1">
            <a:extLst>
              <a:ext uri="{FF2B5EF4-FFF2-40B4-BE49-F238E27FC236}">
                <a16:creationId xmlns:a16="http://schemas.microsoft.com/office/drawing/2014/main" id="{B8C26963-089A-4261-91E4-96402C6C39DD}"/>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Permission to begin funding outreach</a:t>
            </a:r>
          </a:p>
        </p:txBody>
      </p:sp>
      <p:sp>
        <p:nvSpPr>
          <p:cNvPr id="3" name="Rectangle 2">
            <a:extLst>
              <a:ext uri="{FF2B5EF4-FFF2-40B4-BE49-F238E27FC236}">
                <a16:creationId xmlns:a16="http://schemas.microsoft.com/office/drawing/2014/main" id="{3A0FFC4A-62E2-4788-8A47-5D3EFD047FA8}"/>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E3EBE3C7-2688-4200-A7A7-69590084141F}"/>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06</a:t>
            </a:r>
          </a:p>
        </p:txBody>
      </p:sp>
      <p:sp>
        <p:nvSpPr>
          <p:cNvPr id="5" name="Rectangle 4">
            <a:extLst>
              <a:ext uri="{FF2B5EF4-FFF2-40B4-BE49-F238E27FC236}">
                <a16:creationId xmlns:a16="http://schemas.microsoft.com/office/drawing/2014/main" id="{2859D0B9-8A97-4E65-92A6-D5DE8BD487DC}"/>
              </a:ext>
            </a:extLst>
          </p:cNvPr>
          <p:cNvSpPr>
            <a:spLocks noGrp="1"/>
          </p:cNvSpPr>
          <p:nvPr/>
        </p:nvSpPr>
        <p:spPr>
          <a:xfrm>
            <a:off x="685800" y="1666875"/>
            <a:ext cx="6477000" cy="304800"/>
          </a:xfrm>
          <a:prstGeom prst="rect">
            <a:avLst/>
          </a:prstGeom>
          <a:noFill/>
          <a:ln w="0">
            <a:noFill/>
          </a:ln>
        </p:spPr>
        <p:txBody>
          <a:bodyPr anchor="ctr">
            <a:normAutofit fontScale="100000"/>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GREEN LIGHT BEFORE OUTREACH</a:t>
            </a:r>
          </a:p>
        </p:txBody>
      </p:sp>
      <p:sp>
        <p:nvSpPr>
          <p:cNvPr id="6" name="Rectangle 5">
            <a:extLst>
              <a:ext uri="{FF2B5EF4-FFF2-40B4-BE49-F238E27FC236}">
                <a16:creationId xmlns:a16="http://schemas.microsoft.com/office/drawing/2014/main" id="{6AC3A30B-0CC1-4A95-8845-9E9CE5444A26}"/>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Seek written permission to use the sponsor invitation and Freedom House name in coordinated funding discussions. Agree on an outreach contact, who receives funds and who signs contracts. Final event approval and spending commitments require separate decisions.</a:t>
            </a:r>
          </a:p>
        </p:txBody>
      </p:sp>
      <p:sp>
        <p:nvSpPr>
          <p:cNvPr id="7" name="Rectangle 6">
            <a:extLst>
              <a:ext uri="{FF2B5EF4-FFF2-40B4-BE49-F238E27FC236}">
                <a16:creationId xmlns:a16="http://schemas.microsoft.com/office/drawing/2014/main" id="{C2565AC9-7D05-4F2A-927F-177224B1CA08}"/>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C2315F3D-488F-4F98-AD35-A0EA3E4D9B45}"/>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7771D1E7-EE34-4EB8-B8BA-0AC8E426F22B}"/>
              </a:ext>
            </a:extLst>
          </p:cNvPr>
          <p:cNvSpPr>
            <a:spLocks noGrp="1"/>
          </p:cNvSpPr>
          <p:nvPr/>
        </p:nvSpPr>
        <p:spPr>
          <a:xfrm>
            <a:off x="7905750" y="22002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does the early authority permit?</a:t>
            </a:r>
          </a:p>
        </p:txBody>
      </p:sp>
      <p:sp>
        <p:nvSpPr>
          <p:cNvPr id="10" name="Rectangle 9">
            <a:extLst>
              <a:ext uri="{FF2B5EF4-FFF2-40B4-BE49-F238E27FC236}">
                <a16:creationId xmlns:a16="http://schemas.microsoft.com/office/drawing/2014/main" id="{B8B15A88-8A79-478E-A4E9-CB372DD5C190}"/>
              </a:ext>
            </a:extLst>
          </p:cNvPr>
          <p:cNvSpPr>
            <a:spLocks noGrp="1"/>
          </p:cNvSpPr>
          <p:nvPr/>
        </p:nvSpPr>
        <p:spPr>
          <a:xfrm>
            <a:off x="7905750" y="2790825"/>
            <a:ext cx="3600450" cy="476250"/>
          </a:xfrm>
          <a:prstGeom prst="rect">
            <a:avLst/>
          </a:prstGeom>
          <a:noFill/>
          <a:ln w="0">
            <a:noFill/>
          </a:ln>
        </p:spPr>
        <p:txBody>
          <a:bodyPr anchor="ctr">
            <a:normAutofit fontScale="10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cash releases the first contracts?</a:t>
            </a:r>
          </a:p>
        </p:txBody>
      </p:sp>
      <p:sp>
        <p:nvSpPr>
          <p:cNvPr id="11" name="Rectangle 10">
            <a:extLst>
              <a:ext uri="{FF2B5EF4-FFF2-40B4-BE49-F238E27FC236}">
                <a16:creationId xmlns:a16="http://schemas.microsoft.com/office/drawing/2014/main" id="{060ADB14-F559-4885-9227-93454F0831DC}"/>
              </a:ext>
            </a:extLst>
          </p:cNvPr>
          <p:cNvSpPr>
            <a:spLocks noGrp="1"/>
          </p:cNvSpPr>
          <p:nvPr/>
        </p:nvSpPr>
        <p:spPr>
          <a:xfrm>
            <a:off x="7905750" y="33813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Who signs contracts and receives funds?</a:t>
            </a:r>
          </a:p>
        </p:txBody>
      </p:sp>
      <p:sp>
        <p:nvSpPr>
          <p:cNvPr id="12" name="Rectangle 11">
            <a:extLst>
              <a:ext uri="{FF2B5EF4-FFF2-40B4-BE49-F238E27FC236}">
                <a16:creationId xmlns:a16="http://schemas.microsoft.com/office/drawing/2014/main" id="{CCE4C244-8956-42BD-A21A-040E0F068B2E}"/>
              </a:ext>
            </a:extLst>
          </p:cNvPr>
          <p:cNvSpPr>
            <a:spLocks noGrp="1"/>
          </p:cNvSpPr>
          <p:nvPr/>
        </p:nvSpPr>
        <p:spPr>
          <a:xfrm>
            <a:off x="7905750" y="397192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HAP sale authority is granted?</a:t>
            </a:r>
          </a:p>
        </p:txBody>
      </p:sp>
      <p:sp>
        <p:nvSpPr>
          <p:cNvPr id="13" name="Rectangle 12">
            <a:extLst>
              <a:ext uri="{FF2B5EF4-FFF2-40B4-BE49-F238E27FC236}">
                <a16:creationId xmlns:a16="http://schemas.microsoft.com/office/drawing/2014/main" id="{814064E0-BD3C-4C1C-B78D-AC32ACE0FB6F}"/>
              </a:ext>
            </a:extLst>
          </p:cNvPr>
          <p:cNvSpPr>
            <a:spLocks noGrp="1"/>
          </p:cNvSpPr>
          <p:nvPr/>
        </p:nvSpPr>
        <p:spPr>
          <a:xfrm>
            <a:off x="685800" y="4229100"/>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19BC2411-9BBD-495B-A38C-6038866523DE}"/>
              </a:ext>
            </a:extLst>
          </p:cNvPr>
          <p:cNvSpPr>
            <a:spLocks noGrp="1"/>
          </p:cNvSpPr>
          <p:nvPr/>
        </p:nvSpPr>
        <p:spPr>
          <a:xfrm>
            <a:off x="895350" y="4124325"/>
            <a:ext cx="6553200" cy="3714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Contract producer scope and seed budget</a:t>
            </a:r>
          </a:p>
        </p:txBody>
      </p:sp>
      <p:sp>
        <p:nvSpPr>
          <p:cNvPr id="15" name="Rectangle 14">
            <a:extLst>
              <a:ext uri="{FF2B5EF4-FFF2-40B4-BE49-F238E27FC236}">
                <a16:creationId xmlns:a16="http://schemas.microsoft.com/office/drawing/2014/main" id="{E1D1C8AE-1C3B-4095-8598-FE43E9A56051}"/>
              </a:ext>
            </a:extLst>
          </p:cNvPr>
          <p:cNvSpPr>
            <a:spLocks noGrp="1"/>
          </p:cNvSpPr>
          <p:nvPr/>
        </p:nvSpPr>
        <p:spPr>
          <a:xfrm>
            <a:off x="685800" y="463867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D1879730-5293-447B-A9F0-7AE0B29013FD}"/>
              </a:ext>
            </a:extLst>
          </p:cNvPr>
          <p:cNvSpPr>
            <a:spLocks noGrp="1"/>
          </p:cNvSpPr>
          <p:nvPr/>
        </p:nvSpPr>
        <p:spPr>
          <a:xfrm>
            <a:off x="895350" y="4533900"/>
            <a:ext cx="6553200" cy="3714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Venue and production estimates after approval</a:t>
            </a:r>
          </a:p>
        </p:txBody>
      </p:sp>
      <p:sp>
        <p:nvSpPr>
          <p:cNvPr id="17" name="Rectangle 16">
            <a:extLst>
              <a:ext uri="{FF2B5EF4-FFF2-40B4-BE49-F238E27FC236}">
                <a16:creationId xmlns:a16="http://schemas.microsoft.com/office/drawing/2014/main" id="{6A20D969-0428-4D33-AC7E-5906EB1DFFB7}"/>
              </a:ext>
            </a:extLst>
          </p:cNvPr>
          <p:cNvSpPr>
            <a:spLocks noGrp="1"/>
          </p:cNvSpPr>
          <p:nvPr/>
        </p:nvSpPr>
        <p:spPr>
          <a:xfrm>
            <a:off x="685800" y="5048250"/>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E1D545EA-931D-4912-8047-4FB0C79E1977}"/>
              </a:ext>
            </a:extLst>
          </p:cNvPr>
          <p:cNvSpPr>
            <a:spLocks noGrp="1"/>
          </p:cNvSpPr>
          <p:nvPr/>
        </p:nvSpPr>
        <p:spPr>
          <a:xfrm>
            <a:off x="895350" y="4943475"/>
            <a:ext cx="6553200" cy="3714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Speaker and music inquiries after approval</a:t>
            </a:r>
          </a:p>
        </p:txBody>
      </p:sp>
      <p:sp>
        <p:nvSpPr>
          <p:cNvPr id="19" name="Rectangle 18">
            <a:extLst>
              <a:ext uri="{FF2B5EF4-FFF2-40B4-BE49-F238E27FC236}">
                <a16:creationId xmlns:a16="http://schemas.microsoft.com/office/drawing/2014/main" id="{424231CE-AE9E-4E50-B7C6-6C831FB85B6D}"/>
              </a:ext>
            </a:extLst>
          </p:cNvPr>
          <p:cNvSpPr>
            <a:spLocks noGrp="1"/>
          </p:cNvSpPr>
          <p:nvPr/>
        </p:nvSpPr>
        <p:spPr>
          <a:xfrm>
            <a:off x="685800" y="5457825"/>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EB748361-8F9E-480C-913E-8DFCD3405CD2}"/>
              </a:ext>
            </a:extLst>
          </p:cNvPr>
          <p:cNvSpPr>
            <a:spLocks noGrp="1"/>
          </p:cNvSpPr>
          <p:nvPr/>
        </p:nvSpPr>
        <p:spPr>
          <a:xfrm>
            <a:off x="895350" y="5353050"/>
            <a:ext cx="6553200" cy="3714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Presenting sponsor approach after approval</a:t>
            </a:r>
          </a:p>
        </p:txBody>
      </p:sp>
      <p:sp>
        <p:nvSpPr>
          <p:cNvPr id="21" name="Rectangle 20">
            <a:extLst>
              <a:ext uri="{FF2B5EF4-FFF2-40B4-BE49-F238E27FC236}">
                <a16:creationId xmlns:a16="http://schemas.microsoft.com/office/drawing/2014/main" id="{E3694AE6-0713-4062-8D62-FDB9ED0CFF16}"/>
              </a:ext>
            </a:extLst>
          </p:cNvPr>
          <p:cNvSpPr>
            <a:spLocks noGrp="1"/>
          </p:cNvSpPr>
          <p:nvPr/>
        </p:nvSpPr>
        <p:spPr>
          <a:xfrm>
            <a:off x="685800" y="5867400"/>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B6BB6354-3D19-46AB-B863-C6EB51D585F5}"/>
              </a:ext>
            </a:extLst>
          </p:cNvPr>
          <p:cNvSpPr>
            <a:spLocks noGrp="1"/>
          </p:cNvSpPr>
          <p:nvPr/>
        </p:nvSpPr>
        <p:spPr>
          <a:xfrm>
            <a:off x="895350" y="5762625"/>
            <a:ext cx="6553200" cy="3714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HAP sale planning and authority are defined</a:t>
            </a:r>
          </a:p>
        </p:txBody>
      </p:sp>
      <p:sp>
        <p:nvSpPr>
          <p:cNvPr id="23" name="Rectangle 22">
            <a:extLst>
              <a:ext uri="{FF2B5EF4-FFF2-40B4-BE49-F238E27FC236}">
                <a16:creationId xmlns:a16="http://schemas.microsoft.com/office/drawing/2014/main" id="{01B8C1AF-E62B-4B68-8168-D5232BB97CCE}"/>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4" name="Rectangle 23">
            <a:extLst>
              <a:ext uri="{FF2B5EF4-FFF2-40B4-BE49-F238E27FC236}">
                <a16:creationId xmlns:a16="http://schemas.microsoft.com/office/drawing/2014/main" id="{266A5814-D256-49A4-B5AC-43BE27EC6427}"/>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399243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AB3D2FC-D829-474A-9A53-7A8BA2D0DC07}"/>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ORGANIZATION</a:t>
            </a:r>
          </a:p>
        </p:txBody>
      </p:sp>
      <p:sp>
        <p:nvSpPr>
          <p:cNvPr id="2" name="Rectangle 1">
            <a:extLst>
              <a:ext uri="{FF2B5EF4-FFF2-40B4-BE49-F238E27FC236}">
                <a16:creationId xmlns:a16="http://schemas.microsoft.com/office/drawing/2014/main" id="{2AE5E631-E8EA-459F-95CB-C03C3A193524}"/>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Contracted production model</a:t>
            </a:r>
          </a:p>
        </p:txBody>
      </p:sp>
      <p:sp>
        <p:nvSpPr>
          <p:cNvPr id="3" name="Rectangle 2">
            <a:extLst>
              <a:ext uri="{FF2B5EF4-FFF2-40B4-BE49-F238E27FC236}">
                <a16:creationId xmlns:a16="http://schemas.microsoft.com/office/drawing/2014/main" id="{8E7712E1-88E3-43BA-851E-46861540780E}"/>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82E05AA9-534C-4196-9334-B39D38D0D00C}"/>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07</a:t>
            </a:r>
          </a:p>
        </p:txBody>
      </p:sp>
      <p:sp>
        <p:nvSpPr>
          <p:cNvPr id="5" name="Rectangle 4">
            <a:extLst>
              <a:ext uri="{FF2B5EF4-FFF2-40B4-BE49-F238E27FC236}">
                <a16:creationId xmlns:a16="http://schemas.microsoft.com/office/drawing/2014/main" id="{3D05BC6F-0C4E-422D-89B3-CBFED012C66D}"/>
              </a:ext>
            </a:extLst>
          </p:cNvPr>
          <p:cNvSpPr>
            <a:spLocks noGrp="1"/>
          </p:cNvSpPr>
          <p:nvPr/>
        </p:nvSpPr>
        <p:spPr>
          <a:xfrm>
            <a:off x="685800" y="1628775"/>
            <a:ext cx="9906000" cy="457200"/>
          </a:xfrm>
          <a:prstGeom prst="rect">
            <a:avLst/>
          </a:prstGeom>
          <a:noFill/>
          <a:ln w="0">
            <a:noFill/>
          </a:ln>
        </p:spPr>
        <p:txBody>
          <a:bodyPr anchor="ctr">
            <a:normAutofit fontScale="66667"/>
          </a:bodyPr>
          <a:lstStyle/>
          <a:p>
            <a:pPr algn="l">
              <a:buNone/>
              <a:defRPr sz="1800" b="0">
                <a:solidFill>
                  <a:srgbClr val="17243A"/>
                </a:solidFill>
                <a:latin typeface="Avenir Next"/>
                <a:ea typeface="Avenir Next"/>
                <a:cs typeface="Avenir Next"/>
              </a:defRPr>
            </a:pPr>
            <a:r>
              <a:rPr sz="1800" b="0">
                <a:solidFill>
                  <a:srgbClr val="17243A"/>
                </a:solidFill>
                <a:latin typeface="Avenir Next"/>
                <a:ea typeface="Avenir Next"/>
                <a:cs typeface="Avenir Next"/>
              </a:rPr>
              <a:t>Laura and Brad guide development. A contracted executive producer coordinates Dallas through defined scopes, agreed fees and specialist vendors.</a:t>
            </a:r>
          </a:p>
        </p:txBody>
      </p:sp>
      <p:sp>
        <p:nvSpPr>
          <p:cNvPr id="6" name="Rectangle 5">
            <a:extLst>
              <a:ext uri="{FF2B5EF4-FFF2-40B4-BE49-F238E27FC236}">
                <a16:creationId xmlns:a16="http://schemas.microsoft.com/office/drawing/2014/main" id="{0A1CD817-BD19-45D5-92D6-00B849664AF1}"/>
              </a:ext>
            </a:extLst>
          </p:cNvPr>
          <p:cNvSpPr>
            <a:spLocks noGrp="1"/>
          </p:cNvSpPr>
          <p:nvPr/>
        </p:nvSpPr>
        <p:spPr>
          <a:xfrm>
            <a:off x="685800" y="2571750"/>
            <a:ext cx="4524375" cy="304800"/>
          </a:xfrm>
          <a:prstGeom prst="rect">
            <a:avLst/>
          </a:prstGeom>
          <a:noFill/>
          <a:ln w="0">
            <a:noFill/>
          </a:ln>
        </p:spPr>
        <p:txBody>
          <a:bodyPr anchor="ctr">
            <a:normAutofit fontScale="100000"/>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DALLAS CONTRACT LEADERSHIP</a:t>
            </a:r>
          </a:p>
        </p:txBody>
      </p:sp>
      <p:sp>
        <p:nvSpPr>
          <p:cNvPr id="7" name="Rectangle 6">
            <a:extLst>
              <a:ext uri="{FF2B5EF4-FFF2-40B4-BE49-F238E27FC236}">
                <a16:creationId xmlns:a16="http://schemas.microsoft.com/office/drawing/2014/main" id="{18EA4A52-B6CB-4753-BA16-3DC6EC983BBC}"/>
              </a:ext>
            </a:extLst>
          </p:cNvPr>
          <p:cNvSpPr>
            <a:spLocks noGrp="1"/>
          </p:cNvSpPr>
          <p:nvPr/>
        </p:nvSpPr>
        <p:spPr>
          <a:xfrm>
            <a:off x="685800" y="3152775"/>
            <a:ext cx="76200" cy="76200"/>
          </a:xfrm>
          <a:prstGeom prst="rect">
            <a:avLst/>
          </a:prstGeom>
          <a:solidFill>
            <a:srgbClr val="C8102E"/>
          </a:solidFill>
          <a:ln w="0">
            <a:noFill/>
          </a:ln>
        </p:spPr>
        <p:txBody>
          <a:bodyPr/>
          <a:lstStyle/>
          <a:p>
            <a:endParaRPr/>
          </a:p>
        </p:txBody>
      </p:sp>
      <p:sp>
        <p:nvSpPr>
          <p:cNvPr id="8" name="Rectangle 7">
            <a:extLst>
              <a:ext uri="{FF2B5EF4-FFF2-40B4-BE49-F238E27FC236}">
                <a16:creationId xmlns:a16="http://schemas.microsoft.com/office/drawing/2014/main" id="{E10D2EEC-9890-47D4-B0C6-70BC500129C1}"/>
              </a:ext>
            </a:extLst>
          </p:cNvPr>
          <p:cNvSpPr>
            <a:spLocks noGrp="1"/>
          </p:cNvSpPr>
          <p:nvPr/>
        </p:nvSpPr>
        <p:spPr>
          <a:xfrm>
            <a:off x="895350" y="3048000"/>
            <a:ext cx="445770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Leadership and general management</a:t>
            </a:r>
          </a:p>
        </p:txBody>
      </p:sp>
      <p:sp>
        <p:nvSpPr>
          <p:cNvPr id="9" name="Rectangle 8">
            <a:extLst>
              <a:ext uri="{FF2B5EF4-FFF2-40B4-BE49-F238E27FC236}">
                <a16:creationId xmlns:a16="http://schemas.microsoft.com/office/drawing/2014/main" id="{1F7EC80C-4966-449D-8230-30378ADC9649}"/>
              </a:ext>
            </a:extLst>
          </p:cNvPr>
          <p:cNvSpPr>
            <a:spLocks noGrp="1"/>
          </p:cNvSpPr>
          <p:nvPr/>
        </p:nvSpPr>
        <p:spPr>
          <a:xfrm>
            <a:off x="685800" y="3600450"/>
            <a:ext cx="76200" cy="76200"/>
          </a:xfrm>
          <a:prstGeom prst="rect">
            <a:avLst/>
          </a:prstGeom>
          <a:solidFill>
            <a:srgbClr val="C8102E"/>
          </a:solidFill>
          <a:ln w="0">
            <a:noFill/>
          </a:ln>
        </p:spPr>
        <p:txBody>
          <a:bodyPr/>
          <a:lstStyle/>
          <a:p>
            <a:endParaRPr/>
          </a:p>
        </p:txBody>
      </p:sp>
      <p:sp>
        <p:nvSpPr>
          <p:cNvPr id="10" name="Rectangle 9">
            <a:extLst>
              <a:ext uri="{FF2B5EF4-FFF2-40B4-BE49-F238E27FC236}">
                <a16:creationId xmlns:a16="http://schemas.microsoft.com/office/drawing/2014/main" id="{DED114C8-12E6-4BB1-A00D-FE6BB8C3E7F2}"/>
              </a:ext>
            </a:extLst>
          </p:cNvPr>
          <p:cNvSpPr>
            <a:spLocks noGrp="1"/>
          </p:cNvSpPr>
          <p:nvPr/>
        </p:nvSpPr>
        <p:spPr>
          <a:xfrm>
            <a:off x="895350" y="3495675"/>
            <a:ext cx="445770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Development and sponsorship</a:t>
            </a:r>
          </a:p>
        </p:txBody>
      </p:sp>
      <p:sp>
        <p:nvSpPr>
          <p:cNvPr id="11" name="Rectangle 10">
            <a:extLst>
              <a:ext uri="{FF2B5EF4-FFF2-40B4-BE49-F238E27FC236}">
                <a16:creationId xmlns:a16="http://schemas.microsoft.com/office/drawing/2014/main" id="{BBB5081C-8233-4518-8308-A198695B6B51}"/>
              </a:ext>
            </a:extLst>
          </p:cNvPr>
          <p:cNvSpPr>
            <a:spLocks noGrp="1"/>
          </p:cNvSpPr>
          <p:nvPr/>
        </p:nvSpPr>
        <p:spPr>
          <a:xfrm>
            <a:off x="685800" y="4048125"/>
            <a:ext cx="76200" cy="76200"/>
          </a:xfrm>
          <a:prstGeom prst="rect">
            <a:avLst/>
          </a:prstGeom>
          <a:solidFill>
            <a:srgbClr val="C8102E"/>
          </a:solidFill>
          <a:ln w="0">
            <a:noFill/>
          </a:ln>
        </p:spPr>
        <p:txBody>
          <a:bodyPr/>
          <a:lstStyle/>
          <a:p>
            <a:endParaRPr/>
          </a:p>
        </p:txBody>
      </p:sp>
      <p:sp>
        <p:nvSpPr>
          <p:cNvPr id="12" name="Rectangle 11">
            <a:extLst>
              <a:ext uri="{FF2B5EF4-FFF2-40B4-BE49-F238E27FC236}">
                <a16:creationId xmlns:a16="http://schemas.microsoft.com/office/drawing/2014/main" id="{90EFD34D-0786-4A10-A4CE-AF4F4940CB3F}"/>
              </a:ext>
            </a:extLst>
          </p:cNvPr>
          <p:cNvSpPr>
            <a:spLocks noGrp="1"/>
          </p:cNvSpPr>
          <p:nvPr/>
        </p:nvSpPr>
        <p:spPr>
          <a:xfrm>
            <a:off x="895350" y="3943350"/>
            <a:ext cx="445770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Production leadership</a:t>
            </a:r>
          </a:p>
        </p:txBody>
      </p:sp>
      <p:sp>
        <p:nvSpPr>
          <p:cNvPr id="13" name="Rectangle 12">
            <a:extLst>
              <a:ext uri="{FF2B5EF4-FFF2-40B4-BE49-F238E27FC236}">
                <a16:creationId xmlns:a16="http://schemas.microsoft.com/office/drawing/2014/main" id="{02049226-B2DC-4EA3-AAC6-EE3E413898CB}"/>
              </a:ext>
            </a:extLst>
          </p:cNvPr>
          <p:cNvSpPr>
            <a:spLocks noGrp="1"/>
          </p:cNvSpPr>
          <p:nvPr/>
        </p:nvSpPr>
        <p:spPr>
          <a:xfrm>
            <a:off x="685800" y="4495800"/>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0594D204-8AC8-4484-B36B-DAC43E977DB0}"/>
              </a:ext>
            </a:extLst>
          </p:cNvPr>
          <p:cNvSpPr>
            <a:spLocks noGrp="1"/>
          </p:cNvSpPr>
          <p:nvPr/>
        </p:nvSpPr>
        <p:spPr>
          <a:xfrm>
            <a:off x="895350" y="4391025"/>
            <a:ext cx="445770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Marketing and communications</a:t>
            </a:r>
          </a:p>
        </p:txBody>
      </p:sp>
      <p:sp>
        <p:nvSpPr>
          <p:cNvPr id="15" name="Rectangle 14">
            <a:extLst>
              <a:ext uri="{FF2B5EF4-FFF2-40B4-BE49-F238E27FC236}">
                <a16:creationId xmlns:a16="http://schemas.microsoft.com/office/drawing/2014/main" id="{813599CD-7C1B-4BBE-8A1F-A8927C439AB2}"/>
              </a:ext>
            </a:extLst>
          </p:cNvPr>
          <p:cNvSpPr>
            <a:spLocks noGrp="1"/>
          </p:cNvSpPr>
          <p:nvPr/>
        </p:nvSpPr>
        <p:spPr>
          <a:xfrm>
            <a:off x="685800" y="494347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A701B4F8-2640-4947-9948-4FF01BB8EF5A}"/>
              </a:ext>
            </a:extLst>
          </p:cNvPr>
          <p:cNvSpPr>
            <a:spLocks noGrp="1"/>
          </p:cNvSpPr>
          <p:nvPr/>
        </p:nvSpPr>
        <p:spPr>
          <a:xfrm>
            <a:off x="895350" y="4838700"/>
            <a:ext cx="445770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Finance and administration</a:t>
            </a:r>
          </a:p>
        </p:txBody>
      </p:sp>
      <p:sp>
        <p:nvSpPr>
          <p:cNvPr id="17" name="Rectangle 16">
            <a:extLst>
              <a:ext uri="{FF2B5EF4-FFF2-40B4-BE49-F238E27FC236}">
                <a16:creationId xmlns:a16="http://schemas.microsoft.com/office/drawing/2014/main" id="{1E320F26-5F93-4BE9-BF9E-AB131F2BF575}"/>
              </a:ext>
            </a:extLst>
          </p:cNvPr>
          <p:cNvSpPr>
            <a:spLocks noGrp="1"/>
          </p:cNvSpPr>
          <p:nvPr/>
        </p:nvSpPr>
        <p:spPr>
          <a:xfrm>
            <a:off x="685800" y="5391150"/>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509E6862-C749-410B-A698-874824B65055}"/>
              </a:ext>
            </a:extLst>
          </p:cNvPr>
          <p:cNvSpPr>
            <a:spLocks noGrp="1"/>
          </p:cNvSpPr>
          <p:nvPr/>
        </p:nvSpPr>
        <p:spPr>
          <a:xfrm>
            <a:off x="895350" y="5286375"/>
            <a:ext cx="445770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Program and Freedom House content</a:t>
            </a:r>
          </a:p>
        </p:txBody>
      </p:sp>
      <p:sp>
        <p:nvSpPr>
          <p:cNvPr id="19" name="Rectangle 18">
            <a:extLst>
              <a:ext uri="{FF2B5EF4-FFF2-40B4-BE49-F238E27FC236}">
                <a16:creationId xmlns:a16="http://schemas.microsoft.com/office/drawing/2014/main" id="{12FD747E-BE47-4331-A1EB-A43F3815D8EA}"/>
              </a:ext>
            </a:extLst>
          </p:cNvPr>
          <p:cNvSpPr>
            <a:spLocks noGrp="1"/>
          </p:cNvSpPr>
          <p:nvPr/>
        </p:nvSpPr>
        <p:spPr>
          <a:xfrm>
            <a:off x="5905500" y="2476500"/>
            <a:ext cx="19050" cy="3048000"/>
          </a:xfrm>
          <a:prstGeom prst="rect">
            <a:avLst/>
          </a:prstGeom>
          <a:solidFill>
            <a:srgbClr val="C9D1D9"/>
          </a:solidFill>
          <a:ln w="0">
            <a:noFill/>
          </a:ln>
        </p:spPr>
        <p:txBody>
          <a:bodyPr/>
          <a:lstStyle/>
          <a:p>
            <a:endParaRPr/>
          </a:p>
        </p:txBody>
      </p:sp>
      <p:sp>
        <p:nvSpPr>
          <p:cNvPr id="20" name="Rectangle 19">
            <a:extLst>
              <a:ext uri="{FF2B5EF4-FFF2-40B4-BE49-F238E27FC236}">
                <a16:creationId xmlns:a16="http://schemas.microsoft.com/office/drawing/2014/main" id="{2DB0DD61-78B9-45B6-A24C-AB8FC81BE9D8}"/>
              </a:ext>
            </a:extLst>
          </p:cNvPr>
          <p:cNvSpPr>
            <a:spLocks noGrp="1"/>
          </p:cNvSpPr>
          <p:nvPr/>
        </p:nvSpPr>
        <p:spPr>
          <a:xfrm>
            <a:off x="6477000" y="2571750"/>
            <a:ext cx="4572000" cy="304800"/>
          </a:xfrm>
          <a:prstGeom prst="rect">
            <a:avLst/>
          </a:prstGeom>
          <a:noFill/>
          <a:ln w="0">
            <a:noFill/>
          </a:ln>
        </p:spPr>
        <p:txBody>
          <a:bodyPr anchor="ctr">
            <a:normAutofit/>
          </a:bodyPr>
          <a:lstStyle/>
          <a:p>
            <a:pPr algn="l">
              <a:buNone/>
              <a:defRPr sz="1275" b="1">
                <a:solidFill>
                  <a:srgbClr val="002D62"/>
                </a:solidFill>
                <a:latin typeface="Avenir Next"/>
                <a:ea typeface="Avenir Next"/>
                <a:cs typeface="Avenir Next"/>
              </a:defRPr>
            </a:pPr>
            <a:r>
              <a:rPr sz="1275" b="1">
                <a:solidFill>
                  <a:srgbClr val="002D62"/>
                </a:solidFill>
                <a:latin typeface="Avenir Next"/>
                <a:ea typeface="Avenir Next"/>
                <a:cs typeface="Avenir Next"/>
              </a:rPr>
              <a:t>SHOW SPECIFIC TEAM</a:t>
            </a:r>
          </a:p>
        </p:txBody>
      </p:sp>
      <p:sp>
        <p:nvSpPr>
          <p:cNvPr id="21" name="Rectangle 20">
            <a:extLst>
              <a:ext uri="{FF2B5EF4-FFF2-40B4-BE49-F238E27FC236}">
                <a16:creationId xmlns:a16="http://schemas.microsoft.com/office/drawing/2014/main" id="{4A016548-7870-455E-AFB7-73F252A536D5}"/>
              </a:ext>
            </a:extLst>
          </p:cNvPr>
          <p:cNvSpPr>
            <a:spLocks noGrp="1"/>
          </p:cNvSpPr>
          <p:nvPr/>
        </p:nvSpPr>
        <p:spPr>
          <a:xfrm>
            <a:off x="6477000" y="3152775"/>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BB9FAE14-062C-4880-A9E6-9DF3D6498DD2}"/>
              </a:ext>
            </a:extLst>
          </p:cNvPr>
          <p:cNvSpPr>
            <a:spLocks noGrp="1"/>
          </p:cNvSpPr>
          <p:nvPr/>
        </p:nvSpPr>
        <p:spPr>
          <a:xfrm>
            <a:off x="6686550" y="3048000"/>
            <a:ext cx="455295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Technical crews and stage management</a:t>
            </a:r>
          </a:p>
        </p:txBody>
      </p:sp>
      <p:sp>
        <p:nvSpPr>
          <p:cNvPr id="23" name="Rectangle 22">
            <a:extLst>
              <a:ext uri="{FF2B5EF4-FFF2-40B4-BE49-F238E27FC236}">
                <a16:creationId xmlns:a16="http://schemas.microsoft.com/office/drawing/2014/main" id="{812E4561-4B7F-431E-BFFA-8A73BAF611A0}"/>
              </a:ext>
            </a:extLst>
          </p:cNvPr>
          <p:cNvSpPr>
            <a:spLocks noGrp="1"/>
          </p:cNvSpPr>
          <p:nvPr/>
        </p:nvSpPr>
        <p:spPr>
          <a:xfrm>
            <a:off x="6477000" y="3600450"/>
            <a:ext cx="76200" cy="76200"/>
          </a:xfrm>
          <a:prstGeom prst="rect">
            <a:avLst/>
          </a:prstGeom>
          <a:solidFill>
            <a:srgbClr val="C8102E"/>
          </a:solidFill>
          <a:ln w="0">
            <a:noFill/>
          </a:ln>
        </p:spPr>
        <p:txBody>
          <a:bodyPr/>
          <a:lstStyle/>
          <a:p>
            <a:endParaRPr/>
          </a:p>
        </p:txBody>
      </p:sp>
      <p:sp>
        <p:nvSpPr>
          <p:cNvPr id="24" name="Rectangle 23">
            <a:extLst>
              <a:ext uri="{FF2B5EF4-FFF2-40B4-BE49-F238E27FC236}">
                <a16:creationId xmlns:a16="http://schemas.microsoft.com/office/drawing/2014/main" id="{79A27238-DA5E-442F-A82D-3C435A2EA691}"/>
              </a:ext>
            </a:extLst>
          </p:cNvPr>
          <p:cNvSpPr>
            <a:spLocks noGrp="1"/>
          </p:cNvSpPr>
          <p:nvPr/>
        </p:nvSpPr>
        <p:spPr>
          <a:xfrm>
            <a:off x="6686550" y="3495675"/>
            <a:ext cx="455295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Security and medical personnel</a:t>
            </a:r>
          </a:p>
        </p:txBody>
      </p:sp>
      <p:sp>
        <p:nvSpPr>
          <p:cNvPr id="25" name="Rectangle 24">
            <a:extLst>
              <a:ext uri="{FF2B5EF4-FFF2-40B4-BE49-F238E27FC236}">
                <a16:creationId xmlns:a16="http://schemas.microsoft.com/office/drawing/2014/main" id="{FECDE187-3C72-4996-AFFD-995F26A1BCE9}"/>
              </a:ext>
            </a:extLst>
          </p:cNvPr>
          <p:cNvSpPr>
            <a:spLocks noGrp="1"/>
          </p:cNvSpPr>
          <p:nvPr/>
        </p:nvSpPr>
        <p:spPr>
          <a:xfrm>
            <a:off x="6477000" y="4048125"/>
            <a:ext cx="76200" cy="76200"/>
          </a:xfrm>
          <a:prstGeom prst="rect">
            <a:avLst/>
          </a:prstGeom>
          <a:solidFill>
            <a:srgbClr val="C8102E"/>
          </a:solidFill>
          <a:ln w="0">
            <a:noFill/>
          </a:ln>
        </p:spPr>
        <p:txBody>
          <a:bodyPr/>
          <a:lstStyle/>
          <a:p>
            <a:endParaRPr/>
          </a:p>
        </p:txBody>
      </p:sp>
      <p:sp>
        <p:nvSpPr>
          <p:cNvPr id="26" name="Rectangle 25">
            <a:extLst>
              <a:ext uri="{FF2B5EF4-FFF2-40B4-BE49-F238E27FC236}">
                <a16:creationId xmlns:a16="http://schemas.microsoft.com/office/drawing/2014/main" id="{3091CD4C-6BAC-433E-9F0F-7292BB7C7E52}"/>
              </a:ext>
            </a:extLst>
          </p:cNvPr>
          <p:cNvSpPr>
            <a:spLocks noGrp="1"/>
          </p:cNvSpPr>
          <p:nvPr/>
        </p:nvSpPr>
        <p:spPr>
          <a:xfrm>
            <a:off x="6686550" y="3943350"/>
            <a:ext cx="455295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Hospitality and guest services</a:t>
            </a:r>
          </a:p>
        </p:txBody>
      </p:sp>
      <p:sp>
        <p:nvSpPr>
          <p:cNvPr id="27" name="Rectangle 26">
            <a:extLst>
              <a:ext uri="{FF2B5EF4-FFF2-40B4-BE49-F238E27FC236}">
                <a16:creationId xmlns:a16="http://schemas.microsoft.com/office/drawing/2014/main" id="{FDFF4082-984E-4F59-8322-8CA258EAD6BF}"/>
              </a:ext>
            </a:extLst>
          </p:cNvPr>
          <p:cNvSpPr>
            <a:spLocks noGrp="1"/>
          </p:cNvSpPr>
          <p:nvPr/>
        </p:nvSpPr>
        <p:spPr>
          <a:xfrm>
            <a:off x="6477000" y="4495800"/>
            <a:ext cx="76200" cy="76200"/>
          </a:xfrm>
          <a:prstGeom prst="rect">
            <a:avLst/>
          </a:prstGeom>
          <a:solidFill>
            <a:srgbClr val="C8102E"/>
          </a:solidFill>
          <a:ln w="0">
            <a:noFill/>
          </a:ln>
        </p:spPr>
        <p:txBody>
          <a:bodyPr/>
          <a:lstStyle/>
          <a:p>
            <a:endParaRPr/>
          </a:p>
        </p:txBody>
      </p:sp>
      <p:sp>
        <p:nvSpPr>
          <p:cNvPr id="28" name="Rectangle 27">
            <a:extLst>
              <a:ext uri="{FF2B5EF4-FFF2-40B4-BE49-F238E27FC236}">
                <a16:creationId xmlns:a16="http://schemas.microsoft.com/office/drawing/2014/main" id="{56D15119-359C-4ED1-996E-68292EFDE046}"/>
              </a:ext>
            </a:extLst>
          </p:cNvPr>
          <p:cNvSpPr>
            <a:spLocks noGrp="1"/>
          </p:cNvSpPr>
          <p:nvPr/>
        </p:nvSpPr>
        <p:spPr>
          <a:xfrm>
            <a:off x="6686550" y="4391025"/>
            <a:ext cx="455295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Art handlers and installers</a:t>
            </a:r>
          </a:p>
        </p:txBody>
      </p:sp>
      <p:sp>
        <p:nvSpPr>
          <p:cNvPr id="29" name="Rectangle 28">
            <a:extLst>
              <a:ext uri="{FF2B5EF4-FFF2-40B4-BE49-F238E27FC236}">
                <a16:creationId xmlns:a16="http://schemas.microsoft.com/office/drawing/2014/main" id="{358C242A-276F-416F-A098-C78B57BE9B20}"/>
              </a:ext>
            </a:extLst>
          </p:cNvPr>
          <p:cNvSpPr>
            <a:spLocks noGrp="1"/>
          </p:cNvSpPr>
          <p:nvPr/>
        </p:nvSpPr>
        <p:spPr>
          <a:xfrm>
            <a:off x="6477000" y="4943475"/>
            <a:ext cx="76200" cy="76200"/>
          </a:xfrm>
          <a:prstGeom prst="rect">
            <a:avLst/>
          </a:prstGeom>
          <a:solidFill>
            <a:srgbClr val="C8102E"/>
          </a:solidFill>
          <a:ln w="0">
            <a:noFill/>
          </a:ln>
        </p:spPr>
        <p:txBody>
          <a:bodyPr/>
          <a:lstStyle/>
          <a:p>
            <a:endParaRPr/>
          </a:p>
        </p:txBody>
      </p:sp>
      <p:sp>
        <p:nvSpPr>
          <p:cNvPr id="30" name="Rectangle 29">
            <a:extLst>
              <a:ext uri="{FF2B5EF4-FFF2-40B4-BE49-F238E27FC236}">
                <a16:creationId xmlns:a16="http://schemas.microsoft.com/office/drawing/2014/main" id="{CCF5EC38-70A5-4ED8-B8AB-971C0CA077FB}"/>
              </a:ext>
            </a:extLst>
          </p:cNvPr>
          <p:cNvSpPr>
            <a:spLocks noGrp="1"/>
          </p:cNvSpPr>
          <p:nvPr/>
        </p:nvSpPr>
        <p:spPr>
          <a:xfrm>
            <a:off x="6686550" y="4838700"/>
            <a:ext cx="455295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Drivers, runners and temporary assistants</a:t>
            </a:r>
          </a:p>
        </p:txBody>
      </p:sp>
      <p:sp>
        <p:nvSpPr>
          <p:cNvPr id="31" name="Rectangle 30">
            <a:extLst>
              <a:ext uri="{FF2B5EF4-FFF2-40B4-BE49-F238E27FC236}">
                <a16:creationId xmlns:a16="http://schemas.microsoft.com/office/drawing/2014/main" id="{393683D2-19DE-4B31-BEDA-3449435A32CD}"/>
              </a:ext>
            </a:extLst>
          </p:cNvPr>
          <p:cNvSpPr>
            <a:spLocks noGrp="1"/>
          </p:cNvSpPr>
          <p:nvPr/>
        </p:nvSpPr>
        <p:spPr>
          <a:xfrm>
            <a:off x="6477000" y="5391150"/>
            <a:ext cx="76200" cy="76200"/>
          </a:xfrm>
          <a:prstGeom prst="rect">
            <a:avLst/>
          </a:prstGeom>
          <a:solidFill>
            <a:srgbClr val="C8102E"/>
          </a:solidFill>
          <a:ln w="0">
            <a:noFill/>
          </a:ln>
        </p:spPr>
        <p:txBody>
          <a:bodyPr/>
          <a:lstStyle/>
          <a:p>
            <a:endParaRPr/>
          </a:p>
        </p:txBody>
      </p:sp>
      <p:sp>
        <p:nvSpPr>
          <p:cNvPr id="32" name="Rectangle 31">
            <a:extLst>
              <a:ext uri="{FF2B5EF4-FFF2-40B4-BE49-F238E27FC236}">
                <a16:creationId xmlns:a16="http://schemas.microsoft.com/office/drawing/2014/main" id="{03F5EC4B-58A6-4B9A-81B2-9590A3D3E766}"/>
              </a:ext>
            </a:extLst>
          </p:cNvPr>
          <p:cNvSpPr>
            <a:spLocks noGrp="1"/>
          </p:cNvSpPr>
          <p:nvPr/>
        </p:nvSpPr>
        <p:spPr>
          <a:xfrm>
            <a:off x="6686550" y="5286375"/>
            <a:ext cx="4552950" cy="409575"/>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Venue and production vendors</a:t>
            </a:r>
          </a:p>
        </p:txBody>
      </p:sp>
      <p:sp>
        <p:nvSpPr>
          <p:cNvPr id="33" name="Rectangle 32">
            <a:extLst>
              <a:ext uri="{FF2B5EF4-FFF2-40B4-BE49-F238E27FC236}">
                <a16:creationId xmlns:a16="http://schemas.microsoft.com/office/drawing/2014/main" id="{74336454-F32F-405F-9719-3060A5D1DCFC}"/>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34" name="Rectangle 33">
            <a:extLst>
              <a:ext uri="{FF2B5EF4-FFF2-40B4-BE49-F238E27FC236}">
                <a16:creationId xmlns:a16="http://schemas.microsoft.com/office/drawing/2014/main" id="{428F77EF-FCF0-4A71-8609-ACFFDCDDFD18}"/>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2071828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95644FD-F8D6-4AF6-9597-A3DEB9803E8C}"/>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ORGANIZATION</a:t>
            </a:r>
          </a:p>
        </p:txBody>
      </p:sp>
      <p:sp>
        <p:nvSpPr>
          <p:cNvPr id="2" name="Rectangle 1">
            <a:extLst>
              <a:ext uri="{FF2B5EF4-FFF2-40B4-BE49-F238E27FC236}">
                <a16:creationId xmlns:a16="http://schemas.microsoft.com/office/drawing/2014/main" id="{C4A7CE13-077E-4FC6-9F3F-53588BD5485D}"/>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First production contracts</a:t>
            </a:r>
          </a:p>
        </p:txBody>
      </p:sp>
      <p:sp>
        <p:nvSpPr>
          <p:cNvPr id="3" name="Rectangle 2">
            <a:extLst>
              <a:ext uri="{FF2B5EF4-FFF2-40B4-BE49-F238E27FC236}">
                <a16:creationId xmlns:a16="http://schemas.microsoft.com/office/drawing/2014/main" id="{F0C43FF6-159E-4D7C-B314-E30B8B5FB636}"/>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A408CE16-4E33-4DF2-B259-2D1028A6D924}"/>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08</a:t>
            </a:r>
          </a:p>
        </p:txBody>
      </p:sp>
      <p:sp>
        <p:nvSpPr>
          <p:cNvPr id="5" name="Rectangle 4">
            <a:extLst>
              <a:ext uri="{FF2B5EF4-FFF2-40B4-BE49-F238E27FC236}">
                <a16:creationId xmlns:a16="http://schemas.microsoft.com/office/drawing/2014/main" id="{A00ACA35-B878-4D44-A0DD-AEE821ED8207}"/>
              </a:ext>
            </a:extLst>
          </p:cNvPr>
          <p:cNvSpPr>
            <a:spLocks noGrp="1"/>
          </p:cNvSpPr>
          <p:nvPr/>
        </p:nvSpPr>
        <p:spPr>
          <a:xfrm>
            <a:off x="685800" y="1666875"/>
            <a:ext cx="6477000" cy="304800"/>
          </a:xfrm>
          <a:prstGeom prst="rect">
            <a:avLst/>
          </a:prstGeom>
          <a:noFill/>
          <a:ln w="0">
            <a:noFill/>
          </a:ln>
        </p:spPr>
        <p:txBody>
          <a:bodyPr anchor="ctr">
            <a:normAutofit fontScale="100000"/>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AFTER APPROVAL AND INITIAL FUNDING</a:t>
            </a:r>
          </a:p>
        </p:txBody>
      </p:sp>
      <p:sp>
        <p:nvSpPr>
          <p:cNvPr id="6" name="Rectangle 5">
            <a:extLst>
              <a:ext uri="{FF2B5EF4-FFF2-40B4-BE49-F238E27FC236}">
                <a16:creationId xmlns:a16="http://schemas.microsoft.com/office/drawing/2014/main" id="{A30BCC61-20B9-4E34-BF96-4C6A9D418606}"/>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The first contracts establish production estimates, sponsorship support and financial control. Start with a defined development assignment and release further work as funding becomes available.</a:t>
            </a:r>
          </a:p>
        </p:txBody>
      </p:sp>
      <p:sp>
        <p:nvSpPr>
          <p:cNvPr id="7" name="Rectangle 6">
            <a:extLst>
              <a:ext uri="{FF2B5EF4-FFF2-40B4-BE49-F238E27FC236}">
                <a16:creationId xmlns:a16="http://schemas.microsoft.com/office/drawing/2014/main" id="{5DBBFBBD-49D6-4245-9874-534AAD0D7E1B}"/>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EFA93934-362E-4B05-9E49-0F4F2125623B}"/>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5BD52852-6536-41CE-B583-1AA1AE214F0D}"/>
              </a:ext>
            </a:extLst>
          </p:cNvPr>
          <p:cNvSpPr>
            <a:spLocks noGrp="1"/>
          </p:cNvSpPr>
          <p:nvPr/>
        </p:nvSpPr>
        <p:spPr>
          <a:xfrm>
            <a:off x="7905750" y="22002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role has daily authority?</a:t>
            </a:r>
          </a:p>
        </p:txBody>
      </p:sp>
      <p:sp>
        <p:nvSpPr>
          <p:cNvPr id="13" name="Rectangle 12">
            <a:extLst>
              <a:ext uri="{FF2B5EF4-FFF2-40B4-BE49-F238E27FC236}">
                <a16:creationId xmlns:a16="http://schemas.microsoft.com/office/drawing/2014/main" id="{0838947C-CF4F-4B04-A28D-C74C402BB49C}"/>
              </a:ext>
            </a:extLst>
          </p:cNvPr>
          <p:cNvSpPr>
            <a:spLocks noGrp="1"/>
          </p:cNvSpPr>
          <p:nvPr/>
        </p:nvSpPr>
        <p:spPr>
          <a:xfrm>
            <a:off x="685800" y="4200525"/>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51392161-35E5-45A6-BF0D-1A746C80FFDB}"/>
              </a:ext>
            </a:extLst>
          </p:cNvPr>
          <p:cNvSpPr>
            <a:spLocks noGrp="1"/>
          </p:cNvSpPr>
          <p:nvPr/>
        </p:nvSpPr>
        <p:spPr>
          <a:xfrm>
            <a:off x="895350" y="4095750"/>
            <a:ext cx="6553200" cy="400050"/>
          </a:xfrm>
          <a:prstGeom prst="rect">
            <a:avLst/>
          </a:prstGeom>
          <a:noFill/>
          <a:ln w="0">
            <a:noFill/>
          </a:ln>
        </p:spPr>
        <p:txBody>
          <a:bodyPr anchor="ctr">
            <a:normAutofit/>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Founder and Executive Producer</a:t>
            </a:r>
          </a:p>
        </p:txBody>
      </p:sp>
      <p:sp>
        <p:nvSpPr>
          <p:cNvPr id="15" name="Rectangle 14">
            <a:extLst>
              <a:ext uri="{FF2B5EF4-FFF2-40B4-BE49-F238E27FC236}">
                <a16:creationId xmlns:a16="http://schemas.microsoft.com/office/drawing/2014/main" id="{B4AD0B82-E5FC-43F2-B8C6-2EB4A9770489}"/>
              </a:ext>
            </a:extLst>
          </p:cNvPr>
          <p:cNvSpPr>
            <a:spLocks noGrp="1"/>
          </p:cNvSpPr>
          <p:nvPr/>
        </p:nvSpPr>
        <p:spPr>
          <a:xfrm>
            <a:off x="685800" y="463867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42883EF8-B460-4E2A-9707-3C3299AD255D}"/>
              </a:ext>
            </a:extLst>
          </p:cNvPr>
          <p:cNvSpPr>
            <a:spLocks noGrp="1"/>
          </p:cNvSpPr>
          <p:nvPr/>
        </p:nvSpPr>
        <p:spPr>
          <a:xfrm>
            <a:off x="895350" y="4533900"/>
            <a:ext cx="6553200" cy="400050"/>
          </a:xfrm>
          <a:prstGeom prst="rect">
            <a:avLst/>
          </a:prstGeom>
          <a:noFill/>
          <a:ln w="0">
            <a:noFill/>
          </a:ln>
        </p:spPr>
        <p:txBody>
          <a:bodyPr anchor="ctr">
            <a:normAutofit fontScale="100000"/>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Contracted Executive Producer</a:t>
            </a:r>
          </a:p>
        </p:txBody>
      </p:sp>
      <p:sp>
        <p:nvSpPr>
          <p:cNvPr id="17" name="Rectangle 16">
            <a:extLst>
              <a:ext uri="{FF2B5EF4-FFF2-40B4-BE49-F238E27FC236}">
                <a16:creationId xmlns:a16="http://schemas.microsoft.com/office/drawing/2014/main" id="{890A224A-0B1D-40E1-A649-4AD15A412CAE}"/>
              </a:ext>
            </a:extLst>
          </p:cNvPr>
          <p:cNvSpPr>
            <a:spLocks noGrp="1"/>
          </p:cNvSpPr>
          <p:nvPr/>
        </p:nvSpPr>
        <p:spPr>
          <a:xfrm>
            <a:off x="685800" y="5076825"/>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A0DA3118-D278-4B7B-AAD8-383AE1B4E301}"/>
              </a:ext>
            </a:extLst>
          </p:cNvPr>
          <p:cNvSpPr>
            <a:spLocks noGrp="1"/>
          </p:cNvSpPr>
          <p:nvPr/>
        </p:nvSpPr>
        <p:spPr>
          <a:xfrm>
            <a:off x="895350" y="4972050"/>
            <a:ext cx="6553200" cy="400050"/>
          </a:xfrm>
          <a:prstGeom prst="rect">
            <a:avLst/>
          </a:prstGeom>
          <a:noFill/>
          <a:ln w="0">
            <a:noFill/>
          </a:ln>
        </p:spPr>
        <p:txBody>
          <a:bodyPr anchor="ctr">
            <a:normAutofit/>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Development and Sponsorship Director</a:t>
            </a:r>
          </a:p>
        </p:txBody>
      </p:sp>
      <p:sp>
        <p:nvSpPr>
          <p:cNvPr id="19" name="Rectangle 18">
            <a:extLst>
              <a:ext uri="{FF2B5EF4-FFF2-40B4-BE49-F238E27FC236}">
                <a16:creationId xmlns:a16="http://schemas.microsoft.com/office/drawing/2014/main" id="{6C1D9F64-DB5E-46A4-A5BB-080690CD4FCA}"/>
              </a:ext>
            </a:extLst>
          </p:cNvPr>
          <p:cNvSpPr>
            <a:spLocks noGrp="1"/>
          </p:cNvSpPr>
          <p:nvPr/>
        </p:nvSpPr>
        <p:spPr>
          <a:xfrm>
            <a:off x="685800" y="5514975"/>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A9D9DB5E-6E61-4CCB-967A-E7837E3FBA86}"/>
              </a:ext>
            </a:extLst>
          </p:cNvPr>
          <p:cNvSpPr>
            <a:spLocks noGrp="1"/>
          </p:cNvSpPr>
          <p:nvPr/>
        </p:nvSpPr>
        <p:spPr>
          <a:xfrm>
            <a:off x="895350" y="5410200"/>
            <a:ext cx="6553200" cy="400050"/>
          </a:xfrm>
          <a:prstGeom prst="rect">
            <a:avLst/>
          </a:prstGeom>
          <a:noFill/>
          <a:ln w="0">
            <a:noFill/>
          </a:ln>
        </p:spPr>
        <p:txBody>
          <a:bodyPr anchor="ctr">
            <a:normAutofit/>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Production Director</a:t>
            </a:r>
          </a:p>
        </p:txBody>
      </p:sp>
      <p:sp>
        <p:nvSpPr>
          <p:cNvPr id="21" name="Rectangle 20">
            <a:extLst>
              <a:ext uri="{FF2B5EF4-FFF2-40B4-BE49-F238E27FC236}">
                <a16:creationId xmlns:a16="http://schemas.microsoft.com/office/drawing/2014/main" id="{92DE14BA-BF99-494A-AFC7-D40762F6D312}"/>
              </a:ext>
            </a:extLst>
          </p:cNvPr>
          <p:cNvSpPr>
            <a:spLocks noGrp="1"/>
          </p:cNvSpPr>
          <p:nvPr/>
        </p:nvSpPr>
        <p:spPr>
          <a:xfrm>
            <a:off x="685800" y="5953125"/>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893345D1-4691-4B75-AB1C-F7E19F57CCF0}"/>
              </a:ext>
            </a:extLst>
          </p:cNvPr>
          <p:cNvSpPr>
            <a:spLocks noGrp="1"/>
          </p:cNvSpPr>
          <p:nvPr/>
        </p:nvSpPr>
        <p:spPr>
          <a:xfrm>
            <a:off x="895350" y="5848350"/>
            <a:ext cx="6553200" cy="400050"/>
          </a:xfrm>
          <a:prstGeom prst="rect">
            <a:avLst/>
          </a:prstGeom>
          <a:noFill/>
          <a:ln w="0">
            <a:noFill/>
          </a:ln>
        </p:spPr>
        <p:txBody>
          <a:bodyPr anchor="ctr">
            <a:normAutofit/>
          </a:bodyPr>
          <a:lstStyle/>
          <a:p>
            <a:pPr algn="l">
              <a:buNone/>
              <a:defRPr sz="1575" b="0">
                <a:solidFill>
                  <a:srgbClr val="17243A"/>
                </a:solidFill>
                <a:latin typeface="Avenir Next"/>
                <a:ea typeface="Avenir Next"/>
                <a:cs typeface="Avenir Next"/>
              </a:defRPr>
            </a:pPr>
            <a:r>
              <a:rPr sz="1575" b="0">
                <a:solidFill>
                  <a:srgbClr val="17243A"/>
                </a:solidFill>
                <a:latin typeface="Avenir Next"/>
                <a:ea typeface="Avenir Next"/>
                <a:cs typeface="Avenir Next"/>
              </a:rPr>
              <a:t>Finance and Administration Manager</a:t>
            </a:r>
          </a:p>
        </p:txBody>
      </p:sp>
      <p:sp>
        <p:nvSpPr>
          <p:cNvPr id="23" name="Rectangle 22">
            <a:extLst>
              <a:ext uri="{FF2B5EF4-FFF2-40B4-BE49-F238E27FC236}">
                <a16:creationId xmlns:a16="http://schemas.microsoft.com/office/drawing/2014/main" id="{CCDDCFD2-1A2B-4989-8BD6-2508F36A58C1}"/>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4" name="Rectangle 23">
            <a:extLst>
              <a:ext uri="{FF2B5EF4-FFF2-40B4-BE49-F238E27FC236}">
                <a16:creationId xmlns:a16="http://schemas.microsoft.com/office/drawing/2014/main" id="{64818832-58FF-4F3B-A173-D68BC0874B45}"/>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972473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CDAF98A-AB7B-45DB-84CB-12F129215DEA}"/>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ORGANIZATION</a:t>
            </a:r>
          </a:p>
        </p:txBody>
      </p:sp>
      <p:sp>
        <p:nvSpPr>
          <p:cNvPr id="2" name="Rectangle 1">
            <a:extLst>
              <a:ext uri="{FF2B5EF4-FFF2-40B4-BE49-F238E27FC236}">
                <a16:creationId xmlns:a16="http://schemas.microsoft.com/office/drawing/2014/main" id="{9A18BF77-D6DF-4CB3-90AF-D7D5CE5A90FA}"/>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Specialist production support</a:t>
            </a:r>
          </a:p>
        </p:txBody>
      </p:sp>
      <p:sp>
        <p:nvSpPr>
          <p:cNvPr id="3" name="Rectangle 2">
            <a:extLst>
              <a:ext uri="{FF2B5EF4-FFF2-40B4-BE49-F238E27FC236}">
                <a16:creationId xmlns:a16="http://schemas.microsoft.com/office/drawing/2014/main" id="{F56BCFD9-D2D5-48E7-9E97-B2D6071CE527}"/>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B1C0B8A4-3F6E-467B-960F-B56AE020B8E4}"/>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09</a:t>
            </a:r>
          </a:p>
        </p:txBody>
      </p:sp>
      <p:sp>
        <p:nvSpPr>
          <p:cNvPr id="5" name="Rectangle 4">
            <a:extLst>
              <a:ext uri="{FF2B5EF4-FFF2-40B4-BE49-F238E27FC236}">
                <a16:creationId xmlns:a16="http://schemas.microsoft.com/office/drawing/2014/main" id="{E229A6C9-CDE0-4E17-B69E-5E5F4C1A8374}"/>
              </a:ext>
            </a:extLst>
          </p:cNvPr>
          <p:cNvSpPr>
            <a:spLocks noGrp="1"/>
          </p:cNvSpPr>
          <p:nvPr/>
        </p:nvSpPr>
        <p:spPr>
          <a:xfrm>
            <a:off x="685800" y="1666875"/>
            <a:ext cx="6477000" cy="304800"/>
          </a:xfrm>
          <a:prstGeom prst="rect">
            <a:avLst/>
          </a:prstGeom>
          <a:noFill/>
          <a:ln w="0">
            <a:noFill/>
          </a:ln>
        </p:spPr>
        <p:txBody>
          <a:bodyPr anchor="ctr">
            <a:normAutofit fontScale="100000"/>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AS SCOPE AND FUNDING REQUIRE</a:t>
            </a:r>
          </a:p>
        </p:txBody>
      </p:sp>
      <p:sp>
        <p:nvSpPr>
          <p:cNvPr id="6" name="Rectangle 5">
            <a:extLst>
              <a:ext uri="{FF2B5EF4-FFF2-40B4-BE49-F238E27FC236}">
                <a16:creationId xmlns:a16="http://schemas.microsoft.com/office/drawing/2014/main" id="{26519DF1-9CE1-49A0-B6A2-31A90CA336AB}"/>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Specialist contractors prepare the program, communications and delivery. The producer defines each assignment, fee and approval process within the funded Dallas scope.</a:t>
            </a:r>
          </a:p>
        </p:txBody>
      </p:sp>
      <p:sp>
        <p:nvSpPr>
          <p:cNvPr id="7" name="Rectangle 6">
            <a:extLst>
              <a:ext uri="{FF2B5EF4-FFF2-40B4-BE49-F238E27FC236}">
                <a16:creationId xmlns:a16="http://schemas.microsoft.com/office/drawing/2014/main" id="{411F6D68-220F-44FA-8724-6842E6E89B64}"/>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37FB0402-F927-483D-9DC6-D06D508E3426}"/>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F409E31D-6DBD-4B25-811D-DB3EFA44C630}"/>
              </a:ext>
            </a:extLst>
          </p:cNvPr>
          <p:cNvSpPr>
            <a:spLocks noGrp="1"/>
          </p:cNvSpPr>
          <p:nvPr/>
        </p:nvSpPr>
        <p:spPr>
          <a:xfrm>
            <a:off x="7905750" y="2200275"/>
            <a:ext cx="3600450" cy="476250"/>
          </a:xfrm>
          <a:prstGeom prst="rect">
            <a:avLst/>
          </a:prstGeom>
          <a:noFill/>
          <a:ln w="0">
            <a:noFill/>
          </a:ln>
        </p:spPr>
        <p:txBody>
          <a:bodyPr anchor="ctr">
            <a:normAutofit fontScale="99503"/>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functions require dedicated support?</a:t>
            </a:r>
          </a:p>
        </p:txBody>
      </p:sp>
      <p:sp>
        <p:nvSpPr>
          <p:cNvPr id="10" name="Rectangle 9">
            <a:extLst>
              <a:ext uri="{FF2B5EF4-FFF2-40B4-BE49-F238E27FC236}">
                <a16:creationId xmlns:a16="http://schemas.microsoft.com/office/drawing/2014/main" id="{C077C987-9BB8-4EC2-91CB-FFCFEFCDB077}"/>
              </a:ext>
            </a:extLst>
          </p:cNvPr>
          <p:cNvSpPr>
            <a:spLocks noGrp="1"/>
          </p:cNvSpPr>
          <p:nvPr/>
        </p:nvSpPr>
        <p:spPr>
          <a:xfrm>
            <a:off x="7905750" y="2790825"/>
            <a:ext cx="3600450" cy="476250"/>
          </a:xfrm>
          <a:prstGeom prst="rect">
            <a:avLst/>
          </a:prstGeom>
          <a:noFill/>
          <a:ln w="0">
            <a:noFill/>
          </a:ln>
        </p:spPr>
        <p:txBody>
          <a:bodyPr anchor="ctr">
            <a:normAutofit fontScale="98075"/>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advisers should remain independent?</a:t>
            </a:r>
          </a:p>
        </p:txBody>
      </p:sp>
      <p:sp>
        <p:nvSpPr>
          <p:cNvPr id="11" name="Rectangle 10">
            <a:extLst>
              <a:ext uri="{FF2B5EF4-FFF2-40B4-BE49-F238E27FC236}">
                <a16:creationId xmlns:a16="http://schemas.microsoft.com/office/drawing/2014/main" id="{1C507536-7080-4C45-AD59-B32776B9D81B}"/>
              </a:ext>
            </a:extLst>
          </p:cNvPr>
          <p:cNvSpPr>
            <a:spLocks noGrp="1"/>
          </p:cNvSpPr>
          <p:nvPr/>
        </p:nvSpPr>
        <p:spPr>
          <a:xfrm>
            <a:off x="7905750" y="33813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Who manages public communications?</a:t>
            </a:r>
          </a:p>
        </p:txBody>
      </p:sp>
      <p:sp>
        <p:nvSpPr>
          <p:cNvPr id="12" name="Rectangle 11">
            <a:extLst>
              <a:ext uri="{FF2B5EF4-FFF2-40B4-BE49-F238E27FC236}">
                <a16:creationId xmlns:a16="http://schemas.microsoft.com/office/drawing/2014/main" id="{1DCA26A4-43C8-4F4E-A203-1570DB8ECC4E}"/>
              </a:ext>
            </a:extLst>
          </p:cNvPr>
          <p:cNvSpPr>
            <a:spLocks noGrp="1"/>
          </p:cNvSpPr>
          <p:nvPr/>
        </p:nvSpPr>
        <p:spPr>
          <a:xfrm>
            <a:off x="7905750" y="3971925"/>
            <a:ext cx="3600450" cy="476250"/>
          </a:xfrm>
          <a:prstGeom prst="rect">
            <a:avLst/>
          </a:prstGeom>
          <a:noFill/>
          <a:ln w="0">
            <a:noFill/>
          </a:ln>
        </p:spPr>
        <p:txBody>
          <a:bodyPr anchor="ctr">
            <a:normAutofit fontScale="96919"/>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Who coordinates Freedom House approvals?</a:t>
            </a:r>
          </a:p>
        </p:txBody>
      </p:sp>
      <p:sp>
        <p:nvSpPr>
          <p:cNvPr id="13" name="Rectangle 12">
            <a:extLst>
              <a:ext uri="{FF2B5EF4-FFF2-40B4-BE49-F238E27FC236}">
                <a16:creationId xmlns:a16="http://schemas.microsoft.com/office/drawing/2014/main" id="{96B29127-8ECB-4544-9564-7EA1ED0B6B69}"/>
              </a:ext>
            </a:extLst>
          </p:cNvPr>
          <p:cNvSpPr>
            <a:spLocks noGrp="1"/>
          </p:cNvSpPr>
          <p:nvPr/>
        </p:nvSpPr>
        <p:spPr>
          <a:xfrm>
            <a:off x="685800" y="4048125"/>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5D4FBA84-D4F6-4BE7-903A-12660615B945}"/>
              </a:ext>
            </a:extLst>
          </p:cNvPr>
          <p:cNvSpPr>
            <a:spLocks noGrp="1"/>
          </p:cNvSpPr>
          <p:nvPr/>
        </p:nvSpPr>
        <p:spPr>
          <a:xfrm>
            <a:off x="895350" y="3943350"/>
            <a:ext cx="664845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Marketing and Communications Director</a:t>
            </a:r>
          </a:p>
        </p:txBody>
      </p:sp>
      <p:sp>
        <p:nvSpPr>
          <p:cNvPr id="15" name="Rectangle 14">
            <a:extLst>
              <a:ext uri="{FF2B5EF4-FFF2-40B4-BE49-F238E27FC236}">
                <a16:creationId xmlns:a16="http://schemas.microsoft.com/office/drawing/2014/main" id="{9F563055-B73B-4D23-8B9A-527DF301E09E}"/>
              </a:ext>
            </a:extLst>
          </p:cNvPr>
          <p:cNvSpPr>
            <a:spLocks noGrp="1"/>
          </p:cNvSpPr>
          <p:nvPr/>
        </p:nvSpPr>
        <p:spPr>
          <a:xfrm>
            <a:off x="685800" y="4438650"/>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E0B2EEE7-5302-48B1-9C2C-4AF68DDD37D8}"/>
              </a:ext>
            </a:extLst>
          </p:cNvPr>
          <p:cNvSpPr>
            <a:spLocks noGrp="1"/>
          </p:cNvSpPr>
          <p:nvPr/>
        </p:nvSpPr>
        <p:spPr>
          <a:xfrm>
            <a:off x="895350" y="4333875"/>
            <a:ext cx="664845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Program and Freedom House Content Director</a:t>
            </a:r>
          </a:p>
        </p:txBody>
      </p:sp>
      <p:sp>
        <p:nvSpPr>
          <p:cNvPr id="17" name="Rectangle 16">
            <a:extLst>
              <a:ext uri="{FF2B5EF4-FFF2-40B4-BE49-F238E27FC236}">
                <a16:creationId xmlns:a16="http://schemas.microsoft.com/office/drawing/2014/main" id="{985A5622-5908-41D0-A9D6-348925398444}"/>
              </a:ext>
            </a:extLst>
          </p:cNvPr>
          <p:cNvSpPr>
            <a:spLocks noGrp="1"/>
          </p:cNvSpPr>
          <p:nvPr/>
        </p:nvSpPr>
        <p:spPr>
          <a:xfrm>
            <a:off x="685800" y="4829175"/>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8A935EAD-1E2D-4E47-9653-5E089ACF9646}"/>
              </a:ext>
            </a:extLst>
          </p:cNvPr>
          <p:cNvSpPr>
            <a:spLocks noGrp="1"/>
          </p:cNvSpPr>
          <p:nvPr/>
        </p:nvSpPr>
        <p:spPr>
          <a:xfrm>
            <a:off x="895350" y="4724400"/>
            <a:ext cx="664845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Project Coordinator</a:t>
            </a:r>
          </a:p>
        </p:txBody>
      </p:sp>
      <p:sp>
        <p:nvSpPr>
          <p:cNvPr id="19" name="Rectangle 18">
            <a:extLst>
              <a:ext uri="{FF2B5EF4-FFF2-40B4-BE49-F238E27FC236}">
                <a16:creationId xmlns:a16="http://schemas.microsoft.com/office/drawing/2014/main" id="{F1AB39EF-5A79-42FA-B5D7-572E356C89DB}"/>
              </a:ext>
            </a:extLst>
          </p:cNvPr>
          <p:cNvSpPr>
            <a:spLocks noGrp="1"/>
          </p:cNvSpPr>
          <p:nvPr/>
        </p:nvSpPr>
        <p:spPr>
          <a:xfrm>
            <a:off x="685800" y="5219700"/>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A8AAF3B9-EF13-4FA0-B7CF-9C7F6410E328}"/>
              </a:ext>
            </a:extLst>
          </p:cNvPr>
          <p:cNvSpPr>
            <a:spLocks noGrp="1"/>
          </p:cNvSpPr>
          <p:nvPr/>
        </p:nvSpPr>
        <p:spPr>
          <a:xfrm>
            <a:off x="895350" y="5114925"/>
            <a:ext cx="664845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Public relations support</a:t>
            </a:r>
          </a:p>
        </p:txBody>
      </p:sp>
      <p:sp>
        <p:nvSpPr>
          <p:cNvPr id="21" name="Rectangle 20">
            <a:extLst>
              <a:ext uri="{FF2B5EF4-FFF2-40B4-BE49-F238E27FC236}">
                <a16:creationId xmlns:a16="http://schemas.microsoft.com/office/drawing/2014/main" id="{C898F1CB-C989-4714-9143-7FA8944D7388}"/>
              </a:ext>
            </a:extLst>
          </p:cNvPr>
          <p:cNvSpPr>
            <a:spLocks noGrp="1"/>
          </p:cNvSpPr>
          <p:nvPr/>
        </p:nvSpPr>
        <p:spPr>
          <a:xfrm>
            <a:off x="685800" y="5610225"/>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3CD51058-76A0-4073-8B5C-23057C1DBE85}"/>
              </a:ext>
            </a:extLst>
          </p:cNvPr>
          <p:cNvSpPr>
            <a:spLocks noGrp="1"/>
          </p:cNvSpPr>
          <p:nvPr/>
        </p:nvSpPr>
        <p:spPr>
          <a:xfrm>
            <a:off x="895350" y="5505450"/>
            <a:ext cx="664845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Legal, insurance and accounting advisers</a:t>
            </a:r>
          </a:p>
        </p:txBody>
      </p:sp>
      <p:sp>
        <p:nvSpPr>
          <p:cNvPr id="23" name="Rectangle 22">
            <a:extLst>
              <a:ext uri="{FF2B5EF4-FFF2-40B4-BE49-F238E27FC236}">
                <a16:creationId xmlns:a16="http://schemas.microsoft.com/office/drawing/2014/main" id="{590C3DFB-6277-4581-880D-37D19613220B}"/>
              </a:ext>
            </a:extLst>
          </p:cNvPr>
          <p:cNvSpPr>
            <a:spLocks noGrp="1"/>
          </p:cNvSpPr>
          <p:nvPr/>
        </p:nvSpPr>
        <p:spPr>
          <a:xfrm>
            <a:off x="685800" y="6000750"/>
            <a:ext cx="76200" cy="76200"/>
          </a:xfrm>
          <a:prstGeom prst="rect">
            <a:avLst/>
          </a:prstGeom>
          <a:solidFill>
            <a:srgbClr val="C8102E"/>
          </a:solidFill>
          <a:ln w="0">
            <a:noFill/>
          </a:ln>
        </p:spPr>
        <p:txBody>
          <a:bodyPr/>
          <a:lstStyle/>
          <a:p>
            <a:endParaRPr/>
          </a:p>
        </p:txBody>
      </p:sp>
      <p:sp>
        <p:nvSpPr>
          <p:cNvPr id="24" name="Rectangle 23">
            <a:extLst>
              <a:ext uri="{FF2B5EF4-FFF2-40B4-BE49-F238E27FC236}">
                <a16:creationId xmlns:a16="http://schemas.microsoft.com/office/drawing/2014/main" id="{805D5300-1C1C-41F7-B0C6-B27D76BF8D6D}"/>
              </a:ext>
            </a:extLst>
          </p:cNvPr>
          <p:cNvSpPr>
            <a:spLocks noGrp="1"/>
          </p:cNvSpPr>
          <p:nvPr/>
        </p:nvSpPr>
        <p:spPr>
          <a:xfrm>
            <a:off x="895350" y="5895975"/>
            <a:ext cx="664845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Ticketing and audience development support</a:t>
            </a:r>
          </a:p>
        </p:txBody>
      </p:sp>
      <p:sp>
        <p:nvSpPr>
          <p:cNvPr id="25" name="Rectangle 24">
            <a:extLst>
              <a:ext uri="{FF2B5EF4-FFF2-40B4-BE49-F238E27FC236}">
                <a16:creationId xmlns:a16="http://schemas.microsoft.com/office/drawing/2014/main" id="{C85FAF4F-24A0-488C-B858-3DE4BE3401BC}"/>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6" name="Rectangle 25">
            <a:extLst>
              <a:ext uri="{FF2B5EF4-FFF2-40B4-BE49-F238E27FC236}">
                <a16:creationId xmlns:a16="http://schemas.microsoft.com/office/drawing/2014/main" id="{F8072A91-C354-426C-AB9E-A97D30E7CC3C}"/>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695962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2417AB7-40B5-401F-8B96-E3593B147E4C}"/>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RELATIONSHIPS</a:t>
            </a:r>
          </a:p>
        </p:txBody>
      </p:sp>
      <p:sp>
        <p:nvSpPr>
          <p:cNvPr id="2" name="Rectangle 1">
            <a:extLst>
              <a:ext uri="{FF2B5EF4-FFF2-40B4-BE49-F238E27FC236}">
                <a16:creationId xmlns:a16="http://schemas.microsoft.com/office/drawing/2014/main" id="{FA87ADF2-454C-4D8C-83D8-32C7900A9911}"/>
              </a:ext>
            </a:extLst>
          </p:cNvPr>
          <p:cNvSpPr>
            <a:spLocks noGrp="1"/>
          </p:cNvSpPr>
          <p:nvPr/>
        </p:nvSpPr>
        <p:spPr>
          <a:xfrm>
            <a:off x="685800" y="628650"/>
            <a:ext cx="10382250" cy="552450"/>
          </a:xfrm>
          <a:prstGeom prst="rect">
            <a:avLst/>
          </a:prstGeom>
          <a:noFill/>
          <a:ln w="0">
            <a:noFill/>
          </a:ln>
        </p:spPr>
        <p:txBody>
          <a:bodyPr anchor="ctr">
            <a:normAutofit/>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Major participant outreach</a:t>
            </a:r>
          </a:p>
        </p:txBody>
      </p:sp>
      <p:sp>
        <p:nvSpPr>
          <p:cNvPr id="3" name="Rectangle 2">
            <a:extLst>
              <a:ext uri="{FF2B5EF4-FFF2-40B4-BE49-F238E27FC236}">
                <a16:creationId xmlns:a16="http://schemas.microsoft.com/office/drawing/2014/main" id="{FCAB8DEE-91FB-4E14-A55E-459E5B255EED}"/>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5987AF13-8141-4CE3-9703-D6ADA4DEFDE2}"/>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10</a:t>
            </a:r>
          </a:p>
        </p:txBody>
      </p:sp>
      <p:sp>
        <p:nvSpPr>
          <p:cNvPr id="5" name="Rectangle 4">
            <a:extLst>
              <a:ext uri="{FF2B5EF4-FFF2-40B4-BE49-F238E27FC236}">
                <a16:creationId xmlns:a16="http://schemas.microsoft.com/office/drawing/2014/main" id="{B996F06F-59E7-4B6C-AFE4-4EBC7201FAF2}"/>
              </a:ext>
            </a:extLst>
          </p:cNvPr>
          <p:cNvSpPr>
            <a:spLocks noGrp="1"/>
          </p:cNvSpPr>
          <p:nvPr/>
        </p:nvSpPr>
        <p:spPr>
          <a:xfrm>
            <a:off x="685800" y="1666875"/>
            <a:ext cx="5905500" cy="304800"/>
          </a:xfrm>
          <a:prstGeom prst="rect">
            <a:avLst/>
          </a:prstGeom>
          <a:noFill/>
          <a:ln w="0">
            <a:noFill/>
          </a:ln>
        </p:spPr>
        <p:txBody>
          <a:bodyPr anchor="ctr">
            <a:normAutofit/>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OUTREACH AFTER APPROVAL</a:t>
            </a:r>
          </a:p>
        </p:txBody>
      </p:sp>
      <p:sp>
        <p:nvSpPr>
          <p:cNvPr id="6" name="Rectangle 5">
            <a:extLst>
              <a:ext uri="{FF2B5EF4-FFF2-40B4-BE49-F238E27FC236}">
                <a16:creationId xmlns:a16="http://schemas.microsoft.com/office/drawing/2014/main" id="{D997973D-DC68-4314-801B-637B537BF703}"/>
              </a:ext>
            </a:extLst>
          </p:cNvPr>
          <p:cNvSpPr>
            <a:spLocks noGrp="1"/>
          </p:cNvSpPr>
          <p:nvPr/>
        </p:nvSpPr>
        <p:spPr>
          <a:xfrm>
            <a:off x="685800" y="2028825"/>
            <a:ext cx="59055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After outreach approval, explore the proposed conversation with President George W. Bush, President Barack Obama and Ken Burns. In parallel, approach the other conversation participants. Establish interest, date options, requirements and costs. All names remain proposed.</a:t>
            </a:r>
          </a:p>
        </p:txBody>
      </p:sp>
      <p:sp>
        <p:nvSpPr>
          <p:cNvPr id="7" name="Rectangle 6">
            <a:extLst>
              <a:ext uri="{FF2B5EF4-FFF2-40B4-BE49-F238E27FC236}">
                <a16:creationId xmlns:a16="http://schemas.microsoft.com/office/drawing/2014/main" id="{80A49C34-19E9-41AE-83AD-687CD20FAF7A}"/>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56605028-BED7-4CF7-8B3F-A2A8265CAA91}"/>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10" name="Rectangle 9">
            <a:extLst>
              <a:ext uri="{FF2B5EF4-FFF2-40B4-BE49-F238E27FC236}">
                <a16:creationId xmlns:a16="http://schemas.microsoft.com/office/drawing/2014/main" id="{91BBAB64-3AA5-43F8-B6F9-D0714E8FC9B7}"/>
              </a:ext>
            </a:extLst>
          </p:cNvPr>
          <p:cNvSpPr>
            <a:spLocks noGrp="1"/>
          </p:cNvSpPr>
          <p:nvPr/>
        </p:nvSpPr>
        <p:spPr>
          <a:xfrm>
            <a:off x="7905750" y="2346440"/>
            <a:ext cx="3600450" cy="476250"/>
          </a:xfrm>
          <a:prstGeom prst="rect">
            <a:avLst/>
          </a:prstGeom>
          <a:noFill/>
          <a:ln w="0">
            <a:noFill/>
          </a:ln>
        </p:spPr>
        <p:txBody>
          <a:bodyPr anchor="ctr">
            <a:normAutofit fontScale="96864"/>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role are we asking each person to play?</a:t>
            </a:r>
          </a:p>
        </p:txBody>
      </p:sp>
      <p:sp>
        <p:nvSpPr>
          <p:cNvPr id="11" name="Rectangle 10">
            <a:extLst>
              <a:ext uri="{FF2B5EF4-FFF2-40B4-BE49-F238E27FC236}">
                <a16:creationId xmlns:a16="http://schemas.microsoft.com/office/drawing/2014/main" id="{ACEB8175-0961-49B8-B3E2-6696AA1D7E76}"/>
              </a:ext>
            </a:extLst>
          </p:cNvPr>
          <p:cNvSpPr>
            <a:spLocks noGrp="1"/>
          </p:cNvSpPr>
          <p:nvPr/>
        </p:nvSpPr>
        <p:spPr>
          <a:xfrm>
            <a:off x="7905750" y="2936990"/>
            <a:ext cx="3600450" cy="476250"/>
          </a:xfrm>
          <a:prstGeom prst="rect">
            <a:avLst/>
          </a:prstGeom>
          <a:noFill/>
          <a:ln w="0">
            <a:noFill/>
          </a:ln>
        </p:spPr>
        <p:txBody>
          <a:bodyPr anchor="ctr">
            <a:normAutofit fontScale="93518" lnSpcReduction="1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date and venue information can we provide?</a:t>
            </a:r>
          </a:p>
        </p:txBody>
      </p:sp>
      <p:sp>
        <p:nvSpPr>
          <p:cNvPr id="12" name="Rectangle 11">
            <a:extLst>
              <a:ext uri="{FF2B5EF4-FFF2-40B4-BE49-F238E27FC236}">
                <a16:creationId xmlns:a16="http://schemas.microsoft.com/office/drawing/2014/main" id="{C11C96B0-9F24-48DC-8614-F76543F4F92C}"/>
              </a:ext>
            </a:extLst>
          </p:cNvPr>
          <p:cNvSpPr>
            <a:spLocks noGrp="1"/>
          </p:cNvSpPr>
          <p:nvPr/>
        </p:nvSpPr>
        <p:spPr>
          <a:xfrm>
            <a:off x="7905750" y="3527540"/>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remains confidential?</a:t>
            </a:r>
          </a:p>
        </p:txBody>
      </p:sp>
      <p:sp>
        <p:nvSpPr>
          <p:cNvPr id="13" name="Rectangle 12">
            <a:extLst>
              <a:ext uri="{FF2B5EF4-FFF2-40B4-BE49-F238E27FC236}">
                <a16:creationId xmlns:a16="http://schemas.microsoft.com/office/drawing/2014/main" id="{E19D1B38-DE54-495E-9FD1-1DB6C7C0CBAB}"/>
              </a:ext>
            </a:extLst>
          </p:cNvPr>
          <p:cNvSpPr>
            <a:spLocks noGrp="1"/>
          </p:cNvSpPr>
          <p:nvPr/>
        </p:nvSpPr>
        <p:spPr>
          <a:xfrm>
            <a:off x="685800" y="4371975"/>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3215FDED-E78C-4E96-A8B5-66D6BD7D239C}"/>
              </a:ext>
            </a:extLst>
          </p:cNvPr>
          <p:cNvSpPr>
            <a:spLocks noGrp="1"/>
          </p:cNvSpPr>
          <p:nvPr/>
        </p:nvSpPr>
        <p:spPr>
          <a:xfrm>
            <a:off x="895350" y="4267200"/>
            <a:ext cx="6553200" cy="4095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Prepare individual briefings and several date options</a:t>
            </a:r>
          </a:p>
        </p:txBody>
      </p:sp>
      <p:sp>
        <p:nvSpPr>
          <p:cNvPr id="15" name="Rectangle 14">
            <a:extLst>
              <a:ext uri="{FF2B5EF4-FFF2-40B4-BE49-F238E27FC236}">
                <a16:creationId xmlns:a16="http://schemas.microsoft.com/office/drawing/2014/main" id="{58FBADFD-FE58-4B23-8677-4F13785302E9}"/>
              </a:ext>
            </a:extLst>
          </p:cNvPr>
          <p:cNvSpPr>
            <a:spLocks noGrp="1"/>
          </p:cNvSpPr>
          <p:nvPr/>
        </p:nvSpPr>
        <p:spPr>
          <a:xfrm>
            <a:off x="685800" y="4819650"/>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1EB97AEA-59A3-4596-8D30-5E4AD626C4B5}"/>
              </a:ext>
            </a:extLst>
          </p:cNvPr>
          <p:cNvSpPr>
            <a:spLocks noGrp="1"/>
          </p:cNvSpPr>
          <p:nvPr/>
        </p:nvSpPr>
        <p:spPr>
          <a:xfrm>
            <a:off x="895350" y="4714875"/>
            <a:ext cx="6553200" cy="4095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Coordinate all approaches with Freedom House</a:t>
            </a:r>
          </a:p>
        </p:txBody>
      </p:sp>
      <p:sp>
        <p:nvSpPr>
          <p:cNvPr id="17" name="Rectangle 16">
            <a:extLst>
              <a:ext uri="{FF2B5EF4-FFF2-40B4-BE49-F238E27FC236}">
                <a16:creationId xmlns:a16="http://schemas.microsoft.com/office/drawing/2014/main" id="{8A28EC17-AC33-4F3F-82B4-CA2FBC004F36}"/>
              </a:ext>
            </a:extLst>
          </p:cNvPr>
          <p:cNvSpPr>
            <a:spLocks noGrp="1"/>
          </p:cNvSpPr>
          <p:nvPr/>
        </p:nvSpPr>
        <p:spPr>
          <a:xfrm>
            <a:off x="685800" y="5267325"/>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0B4BEA9E-728B-441D-ABEE-7B431C418F2B}"/>
              </a:ext>
            </a:extLst>
          </p:cNvPr>
          <p:cNvSpPr>
            <a:spLocks noGrp="1"/>
          </p:cNvSpPr>
          <p:nvPr/>
        </p:nvSpPr>
        <p:spPr>
          <a:xfrm>
            <a:off x="895350" y="5162550"/>
            <a:ext cx="6553200" cy="4095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Track availability without implying commitment</a:t>
            </a:r>
          </a:p>
        </p:txBody>
      </p:sp>
      <p:sp>
        <p:nvSpPr>
          <p:cNvPr id="19" name="Rectangle 18">
            <a:extLst>
              <a:ext uri="{FF2B5EF4-FFF2-40B4-BE49-F238E27FC236}">
                <a16:creationId xmlns:a16="http://schemas.microsoft.com/office/drawing/2014/main" id="{CEF3311B-352F-4227-A218-15F95BE7EE15}"/>
              </a:ext>
            </a:extLst>
          </p:cNvPr>
          <p:cNvSpPr>
            <a:spLocks noGrp="1"/>
          </p:cNvSpPr>
          <p:nvPr/>
        </p:nvSpPr>
        <p:spPr>
          <a:xfrm>
            <a:off x="685800" y="5715000"/>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34303FD1-E4B3-4E96-8FCB-94264C7A1E02}"/>
              </a:ext>
            </a:extLst>
          </p:cNvPr>
          <p:cNvSpPr>
            <a:spLocks noGrp="1"/>
          </p:cNvSpPr>
          <p:nvPr/>
        </p:nvSpPr>
        <p:spPr>
          <a:xfrm>
            <a:off x="895350" y="5610225"/>
            <a:ext cx="6553200" cy="4095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Define essential participants and alternative formats</a:t>
            </a:r>
          </a:p>
        </p:txBody>
      </p:sp>
      <p:sp>
        <p:nvSpPr>
          <p:cNvPr id="21" name="Rectangle 20">
            <a:extLst>
              <a:ext uri="{FF2B5EF4-FFF2-40B4-BE49-F238E27FC236}">
                <a16:creationId xmlns:a16="http://schemas.microsoft.com/office/drawing/2014/main" id="{E787A32C-45CB-479B-8808-58BC476749AF}"/>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2" name="Rectangle 21">
            <a:extLst>
              <a:ext uri="{FF2B5EF4-FFF2-40B4-BE49-F238E27FC236}">
                <a16:creationId xmlns:a16="http://schemas.microsoft.com/office/drawing/2014/main" id="{DB485F4F-D7EC-482B-ACB8-449030E6078B}"/>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570973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94375-1EBE-4143-9F68-D906D5F7A314}"/>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FINANCING</a:t>
            </a:r>
          </a:p>
        </p:txBody>
      </p:sp>
      <p:sp>
        <p:nvSpPr>
          <p:cNvPr id="2" name="Rectangle 1">
            <a:extLst>
              <a:ext uri="{FF2B5EF4-FFF2-40B4-BE49-F238E27FC236}">
                <a16:creationId xmlns:a16="http://schemas.microsoft.com/office/drawing/2014/main" id="{9ADB2B6B-D9B5-46C5-8E66-4DFEB3EED338}"/>
              </a:ext>
            </a:extLst>
          </p:cNvPr>
          <p:cNvSpPr>
            <a:spLocks noGrp="1"/>
          </p:cNvSpPr>
          <p:nvPr/>
        </p:nvSpPr>
        <p:spPr>
          <a:xfrm>
            <a:off x="685800" y="628650"/>
            <a:ext cx="10382250" cy="552450"/>
          </a:xfrm>
          <a:prstGeom prst="rect">
            <a:avLst/>
          </a:prstGeom>
          <a:noFill/>
          <a:ln w="0">
            <a:noFill/>
          </a:ln>
        </p:spPr>
        <p:txBody>
          <a:bodyPr anchor="ctr">
            <a:normAutofit/>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Sponsorship development</a:t>
            </a:r>
          </a:p>
        </p:txBody>
      </p:sp>
      <p:sp>
        <p:nvSpPr>
          <p:cNvPr id="3" name="Rectangle 2">
            <a:extLst>
              <a:ext uri="{FF2B5EF4-FFF2-40B4-BE49-F238E27FC236}">
                <a16:creationId xmlns:a16="http://schemas.microsoft.com/office/drawing/2014/main" id="{1C3AFE40-806B-4262-92AC-8643289FC42B}"/>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7BFBDC46-7A6B-4E9D-BD22-61C69BD82CAC}"/>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11</a:t>
            </a:r>
          </a:p>
        </p:txBody>
      </p:sp>
      <p:sp>
        <p:nvSpPr>
          <p:cNvPr id="5" name="Rectangle 4">
            <a:extLst>
              <a:ext uri="{FF2B5EF4-FFF2-40B4-BE49-F238E27FC236}">
                <a16:creationId xmlns:a16="http://schemas.microsoft.com/office/drawing/2014/main" id="{BBCD4BD8-40A2-4AC6-AE79-7C20C9210386}"/>
              </a:ext>
            </a:extLst>
          </p:cNvPr>
          <p:cNvSpPr>
            <a:spLocks noGrp="1"/>
          </p:cNvSpPr>
          <p:nvPr/>
        </p:nvSpPr>
        <p:spPr>
          <a:xfrm>
            <a:off x="685800" y="1666875"/>
            <a:ext cx="6477000" cy="304800"/>
          </a:xfrm>
          <a:prstGeom prst="rect">
            <a:avLst/>
          </a:prstGeom>
          <a:noFill/>
          <a:ln w="0">
            <a:noFill/>
          </a:ln>
        </p:spPr>
        <p:txBody>
          <a:bodyPr anchor="ctr">
            <a:normAutofit/>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INTRODUCTIONS BEGIN WITH APPROVAL</a:t>
            </a:r>
          </a:p>
        </p:txBody>
      </p:sp>
      <p:sp>
        <p:nvSpPr>
          <p:cNvPr id="6" name="Rectangle 5">
            <a:extLst>
              <a:ext uri="{FF2B5EF4-FFF2-40B4-BE49-F238E27FC236}">
                <a16:creationId xmlns:a16="http://schemas.microsoft.com/office/drawing/2014/main" id="{20A7F80E-7C21-4751-99A3-3E9AC8185EE1}"/>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After written outreach permission, use the invitation to pursue $4.8 million or more in proposed support. Seek a $600,000 presenting sponsor with an initial payment for approved development and deposits. Coordinate every approach with Freedom House.</a:t>
            </a:r>
          </a:p>
        </p:txBody>
      </p:sp>
      <p:sp>
        <p:nvSpPr>
          <p:cNvPr id="7" name="Rectangle 6">
            <a:extLst>
              <a:ext uri="{FF2B5EF4-FFF2-40B4-BE49-F238E27FC236}">
                <a16:creationId xmlns:a16="http://schemas.microsoft.com/office/drawing/2014/main" id="{1C430F2A-9960-4411-87D6-DF7168E1CA0E}"/>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BA6E05DA-67DF-450E-96C1-D43BAB5265E2}"/>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D4D98EB1-3794-4ADB-A895-54D3AC1F5BAF}"/>
              </a:ext>
            </a:extLst>
          </p:cNvPr>
          <p:cNvSpPr>
            <a:spLocks noGrp="1"/>
          </p:cNvSpPr>
          <p:nvPr/>
        </p:nvSpPr>
        <p:spPr>
          <a:xfrm>
            <a:off x="7905750" y="22002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sponsors receive the first meetings?</a:t>
            </a:r>
          </a:p>
        </p:txBody>
      </p:sp>
      <p:sp>
        <p:nvSpPr>
          <p:cNvPr id="11" name="Rectangle 10">
            <a:extLst>
              <a:ext uri="{FF2B5EF4-FFF2-40B4-BE49-F238E27FC236}">
                <a16:creationId xmlns:a16="http://schemas.microsoft.com/office/drawing/2014/main" id="{C7BEFA90-FEC5-4BA2-825A-8D32BC3003E1}"/>
              </a:ext>
            </a:extLst>
          </p:cNvPr>
          <p:cNvSpPr>
            <a:spLocks noGrp="1"/>
          </p:cNvSpPr>
          <p:nvPr/>
        </p:nvSpPr>
        <p:spPr>
          <a:xfrm>
            <a:off x="7905750" y="2654979"/>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rights accompany each level?</a:t>
            </a:r>
          </a:p>
        </p:txBody>
      </p:sp>
      <p:sp>
        <p:nvSpPr>
          <p:cNvPr id="12" name="Rectangle 11">
            <a:extLst>
              <a:ext uri="{FF2B5EF4-FFF2-40B4-BE49-F238E27FC236}">
                <a16:creationId xmlns:a16="http://schemas.microsoft.com/office/drawing/2014/main" id="{FF3F3309-C5FF-4A55-8742-C2E651DB1766}"/>
              </a:ext>
            </a:extLst>
          </p:cNvPr>
          <p:cNvSpPr>
            <a:spLocks noGrp="1"/>
          </p:cNvSpPr>
          <p:nvPr/>
        </p:nvSpPr>
        <p:spPr>
          <a:xfrm>
            <a:off x="7905750" y="3245529"/>
            <a:ext cx="3600450" cy="476250"/>
          </a:xfrm>
          <a:prstGeom prst="rect">
            <a:avLst/>
          </a:prstGeom>
          <a:noFill/>
          <a:ln w="0">
            <a:noFill/>
          </a:ln>
        </p:spPr>
        <p:txBody>
          <a:bodyPr anchor="ctr">
            <a:normAutofit fontScale="100000" lnSpcReduction="1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initial payment funds development?</a:t>
            </a:r>
          </a:p>
        </p:txBody>
      </p:sp>
      <p:sp>
        <p:nvSpPr>
          <p:cNvPr id="13" name="Rectangle 12">
            <a:extLst>
              <a:ext uri="{FF2B5EF4-FFF2-40B4-BE49-F238E27FC236}">
                <a16:creationId xmlns:a16="http://schemas.microsoft.com/office/drawing/2014/main" id="{217C326A-D15B-48B4-BB37-89E063E20A7A}"/>
              </a:ext>
            </a:extLst>
          </p:cNvPr>
          <p:cNvSpPr>
            <a:spLocks noGrp="1"/>
          </p:cNvSpPr>
          <p:nvPr/>
        </p:nvSpPr>
        <p:spPr>
          <a:xfrm>
            <a:off x="685800" y="4095750"/>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524E9DB9-CCA2-42D0-8C59-B96DD018068B}"/>
              </a:ext>
            </a:extLst>
          </p:cNvPr>
          <p:cNvSpPr>
            <a:spLocks noGrp="1"/>
          </p:cNvSpPr>
          <p:nvPr/>
        </p:nvSpPr>
        <p:spPr>
          <a:xfrm>
            <a:off x="895350" y="3990975"/>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Presenting Sponsor</a:t>
            </a:r>
          </a:p>
        </p:txBody>
      </p:sp>
      <p:sp>
        <p:nvSpPr>
          <p:cNvPr id="15" name="Rectangle 14">
            <a:extLst>
              <a:ext uri="{FF2B5EF4-FFF2-40B4-BE49-F238E27FC236}">
                <a16:creationId xmlns:a16="http://schemas.microsoft.com/office/drawing/2014/main" id="{61F0C906-E485-49F0-B2E3-276F6B400F2F}"/>
              </a:ext>
            </a:extLst>
          </p:cNvPr>
          <p:cNvSpPr>
            <a:spLocks noGrp="1"/>
          </p:cNvSpPr>
          <p:nvPr/>
        </p:nvSpPr>
        <p:spPr>
          <a:xfrm>
            <a:off x="685800" y="448627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F4B4D485-DA2F-4686-BB6C-BEB41F57BC5E}"/>
              </a:ext>
            </a:extLst>
          </p:cNvPr>
          <p:cNvSpPr>
            <a:spLocks noGrp="1"/>
          </p:cNvSpPr>
          <p:nvPr/>
        </p:nvSpPr>
        <p:spPr>
          <a:xfrm>
            <a:off x="895350" y="4381500"/>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Freedom and Democracy Sponsor</a:t>
            </a:r>
          </a:p>
        </p:txBody>
      </p:sp>
      <p:sp>
        <p:nvSpPr>
          <p:cNvPr id="17" name="Rectangle 16">
            <a:extLst>
              <a:ext uri="{FF2B5EF4-FFF2-40B4-BE49-F238E27FC236}">
                <a16:creationId xmlns:a16="http://schemas.microsoft.com/office/drawing/2014/main" id="{885BDDE8-D67B-4A44-BB46-41496C7008CC}"/>
              </a:ext>
            </a:extLst>
          </p:cNvPr>
          <p:cNvSpPr>
            <a:spLocks noGrp="1"/>
          </p:cNvSpPr>
          <p:nvPr/>
        </p:nvSpPr>
        <p:spPr>
          <a:xfrm>
            <a:off x="685800" y="4876800"/>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978C89D0-2CEE-4886-9A47-9520033FE3CE}"/>
              </a:ext>
            </a:extLst>
          </p:cNvPr>
          <p:cNvSpPr>
            <a:spLocks noGrp="1"/>
          </p:cNvSpPr>
          <p:nvPr/>
        </p:nvSpPr>
        <p:spPr>
          <a:xfrm>
            <a:off x="895350" y="4772025"/>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Arts and Culture Sponsor</a:t>
            </a:r>
          </a:p>
        </p:txBody>
      </p:sp>
      <p:sp>
        <p:nvSpPr>
          <p:cNvPr id="19" name="Rectangle 18">
            <a:extLst>
              <a:ext uri="{FF2B5EF4-FFF2-40B4-BE49-F238E27FC236}">
                <a16:creationId xmlns:a16="http://schemas.microsoft.com/office/drawing/2014/main" id="{519A71C5-C7AF-4B2A-8FF2-3DA5F9873062}"/>
              </a:ext>
            </a:extLst>
          </p:cNvPr>
          <p:cNvSpPr>
            <a:spLocks noGrp="1"/>
          </p:cNvSpPr>
          <p:nvPr/>
        </p:nvSpPr>
        <p:spPr>
          <a:xfrm>
            <a:off x="685800" y="5267325"/>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C99AAC06-3160-4376-85DC-F3A91B56C6D3}"/>
              </a:ext>
            </a:extLst>
          </p:cNvPr>
          <p:cNvSpPr>
            <a:spLocks noGrp="1"/>
          </p:cNvSpPr>
          <p:nvPr/>
        </p:nvSpPr>
        <p:spPr>
          <a:xfrm>
            <a:off x="895350" y="5162550"/>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Civic Dialogue Sponsor</a:t>
            </a:r>
          </a:p>
        </p:txBody>
      </p:sp>
      <p:sp>
        <p:nvSpPr>
          <p:cNvPr id="21" name="Rectangle 20">
            <a:extLst>
              <a:ext uri="{FF2B5EF4-FFF2-40B4-BE49-F238E27FC236}">
                <a16:creationId xmlns:a16="http://schemas.microsoft.com/office/drawing/2014/main" id="{1A1E5B32-C0CC-454A-96D4-8BCADFD4830D}"/>
              </a:ext>
            </a:extLst>
          </p:cNvPr>
          <p:cNvSpPr>
            <a:spLocks noGrp="1"/>
          </p:cNvSpPr>
          <p:nvPr/>
        </p:nvSpPr>
        <p:spPr>
          <a:xfrm>
            <a:off x="685800" y="5657850"/>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FCB7C23D-F02C-4B94-BD9B-6F3ED05F2827}"/>
              </a:ext>
            </a:extLst>
          </p:cNvPr>
          <p:cNvSpPr>
            <a:spLocks noGrp="1"/>
          </p:cNvSpPr>
          <p:nvPr/>
        </p:nvSpPr>
        <p:spPr>
          <a:xfrm>
            <a:off x="895350" y="5553075"/>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Music and Performance Sponsor</a:t>
            </a:r>
          </a:p>
        </p:txBody>
      </p:sp>
      <p:sp>
        <p:nvSpPr>
          <p:cNvPr id="23" name="Rectangle 22">
            <a:extLst>
              <a:ext uri="{FF2B5EF4-FFF2-40B4-BE49-F238E27FC236}">
                <a16:creationId xmlns:a16="http://schemas.microsoft.com/office/drawing/2014/main" id="{39409F6A-2825-4227-854A-C75B5DE4F906}"/>
              </a:ext>
            </a:extLst>
          </p:cNvPr>
          <p:cNvSpPr>
            <a:spLocks noGrp="1"/>
          </p:cNvSpPr>
          <p:nvPr/>
        </p:nvSpPr>
        <p:spPr>
          <a:xfrm>
            <a:off x="685800" y="6048375"/>
            <a:ext cx="76200" cy="76200"/>
          </a:xfrm>
          <a:prstGeom prst="rect">
            <a:avLst/>
          </a:prstGeom>
          <a:solidFill>
            <a:srgbClr val="C8102E"/>
          </a:solidFill>
          <a:ln w="0">
            <a:noFill/>
          </a:ln>
        </p:spPr>
        <p:txBody>
          <a:bodyPr/>
          <a:lstStyle/>
          <a:p>
            <a:endParaRPr/>
          </a:p>
        </p:txBody>
      </p:sp>
      <p:sp>
        <p:nvSpPr>
          <p:cNvPr id="24" name="Rectangle 23">
            <a:extLst>
              <a:ext uri="{FF2B5EF4-FFF2-40B4-BE49-F238E27FC236}">
                <a16:creationId xmlns:a16="http://schemas.microsoft.com/office/drawing/2014/main" id="{B48E6065-9595-442C-AE3D-EF629B866A8C}"/>
              </a:ext>
            </a:extLst>
          </p:cNvPr>
          <p:cNvSpPr>
            <a:spLocks noGrp="1"/>
          </p:cNvSpPr>
          <p:nvPr/>
        </p:nvSpPr>
        <p:spPr>
          <a:xfrm>
            <a:off x="895350" y="5943600"/>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The American Table underwriting</a:t>
            </a:r>
          </a:p>
        </p:txBody>
      </p:sp>
      <p:sp>
        <p:nvSpPr>
          <p:cNvPr id="25" name="Rectangle 24">
            <a:extLst>
              <a:ext uri="{FF2B5EF4-FFF2-40B4-BE49-F238E27FC236}">
                <a16:creationId xmlns:a16="http://schemas.microsoft.com/office/drawing/2014/main" id="{BB230CEE-B4DA-40A4-8F2E-DECF1D4C958B}"/>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6" name="Rectangle 25">
            <a:extLst>
              <a:ext uri="{FF2B5EF4-FFF2-40B4-BE49-F238E27FC236}">
                <a16:creationId xmlns:a16="http://schemas.microsoft.com/office/drawing/2014/main" id="{8CB69D6C-C64E-4AF4-B867-2D8FB6DBE63C}"/>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60183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D6F58DB-E0D8-4896-A0D4-3F377B200761}"/>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FORMAL APPROVAL</a:t>
            </a:r>
          </a:p>
        </p:txBody>
      </p:sp>
      <p:sp>
        <p:nvSpPr>
          <p:cNvPr id="2" name="Rectangle 1">
            <a:extLst>
              <a:ext uri="{FF2B5EF4-FFF2-40B4-BE49-F238E27FC236}">
                <a16:creationId xmlns:a16="http://schemas.microsoft.com/office/drawing/2014/main" id="{DAD19BA5-9624-48F3-A0E9-3746E967E92D}"/>
              </a:ext>
            </a:extLst>
          </p:cNvPr>
          <p:cNvSpPr>
            <a:spLocks noGrp="1"/>
          </p:cNvSpPr>
          <p:nvPr/>
        </p:nvSpPr>
        <p:spPr>
          <a:xfrm>
            <a:off x="685800" y="628650"/>
            <a:ext cx="10382250" cy="552450"/>
          </a:xfrm>
          <a:prstGeom prst="rect">
            <a:avLst/>
          </a:prstGeom>
          <a:noFill/>
          <a:ln w="0">
            <a:noFill/>
          </a:ln>
        </p:spPr>
        <p:txBody>
          <a:bodyPr anchor="ctr">
            <a:normAutofit/>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November formal Freedom House approval</a:t>
            </a:r>
          </a:p>
        </p:txBody>
      </p:sp>
      <p:sp>
        <p:nvSpPr>
          <p:cNvPr id="3" name="Rectangle 2">
            <a:extLst>
              <a:ext uri="{FF2B5EF4-FFF2-40B4-BE49-F238E27FC236}">
                <a16:creationId xmlns:a16="http://schemas.microsoft.com/office/drawing/2014/main" id="{AAC3572A-6ACA-4E59-8AA0-4E1701AD0805}"/>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F793FDD9-0CE4-4814-8504-22A32F77D7A8}"/>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12</a:t>
            </a:r>
          </a:p>
        </p:txBody>
      </p:sp>
      <p:sp>
        <p:nvSpPr>
          <p:cNvPr id="5" name="Rectangle 4">
            <a:extLst>
              <a:ext uri="{FF2B5EF4-FFF2-40B4-BE49-F238E27FC236}">
                <a16:creationId xmlns:a16="http://schemas.microsoft.com/office/drawing/2014/main" id="{04DA5A27-B1F3-47C6-B7E4-7B6A92B9E588}"/>
              </a:ext>
            </a:extLst>
          </p:cNvPr>
          <p:cNvSpPr>
            <a:spLocks noGrp="1"/>
          </p:cNvSpPr>
          <p:nvPr/>
        </p:nvSpPr>
        <p:spPr>
          <a:xfrm>
            <a:off x="685800" y="1666875"/>
            <a:ext cx="6477000" cy="304800"/>
          </a:xfrm>
          <a:prstGeom prst="rect">
            <a:avLst/>
          </a:prstGeom>
          <a:noFill/>
          <a:ln w="0">
            <a:noFill/>
          </a:ln>
        </p:spPr>
        <p:txBody>
          <a:bodyPr anchor="ctr">
            <a:normAutofit/>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WHAT MUST BE READY</a:t>
            </a:r>
          </a:p>
        </p:txBody>
      </p:sp>
      <p:sp>
        <p:nvSpPr>
          <p:cNvPr id="6" name="Rectangle 5">
            <a:extLst>
              <a:ext uri="{FF2B5EF4-FFF2-40B4-BE49-F238E27FC236}">
                <a16:creationId xmlns:a16="http://schemas.microsoft.com/office/drawing/2014/main" id="{3208DA58-D078-4CA4-8FE9-84E419C15EA0}"/>
              </a:ext>
            </a:extLst>
          </p:cNvPr>
          <p:cNvSpPr>
            <a:spLocks noGrp="1"/>
          </p:cNvSpPr>
          <p:nvPr/>
        </p:nvSpPr>
        <p:spPr>
          <a:xfrm>
            <a:off x="685800" y="2028825"/>
            <a:ext cx="6477000" cy="1714500"/>
          </a:xfrm>
          <a:prstGeom prst="rect">
            <a:avLst/>
          </a:prstGeom>
          <a:noFill/>
          <a:ln w="0">
            <a:noFill/>
          </a:ln>
        </p:spPr>
        <p:txBody>
          <a:bodyPr anchor="ctr">
            <a:normAutofit/>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The Sea Island Board of Directors meeting is the target for formal Freedom House approval. Communications, media, social media, ticketing promotion, sponsor publicity, and public use of participant names remain private until all readiness conditions are met and release clearance is given.</a:t>
            </a:r>
          </a:p>
        </p:txBody>
      </p:sp>
      <p:sp>
        <p:nvSpPr>
          <p:cNvPr id="7" name="Rectangle 6">
            <a:extLst>
              <a:ext uri="{FF2B5EF4-FFF2-40B4-BE49-F238E27FC236}">
                <a16:creationId xmlns:a16="http://schemas.microsoft.com/office/drawing/2014/main" id="{5F0AD1CC-FAF6-41A1-9BA3-55919203D93E}"/>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B2406F98-96BF-4757-B300-44442E942A0C}"/>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7D9633C7-AE20-49EE-9341-D54B61384F26}"/>
              </a:ext>
            </a:extLst>
          </p:cNvPr>
          <p:cNvSpPr>
            <a:spLocks noGrp="1"/>
          </p:cNvSpPr>
          <p:nvPr/>
        </p:nvSpPr>
        <p:spPr>
          <a:xfrm>
            <a:off x="7905750" y="22002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does the board formally approve?</a:t>
            </a:r>
          </a:p>
        </p:txBody>
      </p:sp>
      <p:sp>
        <p:nvSpPr>
          <p:cNvPr id="10" name="Rectangle 9">
            <a:extLst>
              <a:ext uri="{FF2B5EF4-FFF2-40B4-BE49-F238E27FC236}">
                <a16:creationId xmlns:a16="http://schemas.microsoft.com/office/drawing/2014/main" id="{7802D274-F9E6-41C2-A80C-FB9734F29737}"/>
              </a:ext>
            </a:extLst>
          </p:cNvPr>
          <p:cNvSpPr>
            <a:spLocks noGrp="1"/>
          </p:cNvSpPr>
          <p:nvPr/>
        </p:nvSpPr>
        <p:spPr>
          <a:xfrm>
            <a:off x="7905750" y="279082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conditions remain before release?</a:t>
            </a:r>
          </a:p>
        </p:txBody>
      </p:sp>
      <p:sp>
        <p:nvSpPr>
          <p:cNvPr id="11" name="Rectangle 10">
            <a:extLst>
              <a:ext uri="{FF2B5EF4-FFF2-40B4-BE49-F238E27FC236}">
                <a16:creationId xmlns:a16="http://schemas.microsoft.com/office/drawing/2014/main" id="{E751D0BA-F5EA-407E-8659-6652BC77F5BF}"/>
              </a:ext>
            </a:extLst>
          </p:cNvPr>
          <p:cNvSpPr>
            <a:spLocks noGrp="1"/>
          </p:cNvSpPr>
          <p:nvPr/>
        </p:nvSpPr>
        <p:spPr>
          <a:xfrm>
            <a:off x="7905750" y="33813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Who gives final communications clearance?</a:t>
            </a:r>
          </a:p>
        </p:txBody>
      </p:sp>
      <p:sp>
        <p:nvSpPr>
          <p:cNvPr id="12" name="Rectangle 11">
            <a:extLst>
              <a:ext uri="{FF2B5EF4-FFF2-40B4-BE49-F238E27FC236}">
                <a16:creationId xmlns:a16="http://schemas.microsoft.com/office/drawing/2014/main" id="{F1B5957F-19AF-4393-8A8C-5C786ECCA5F5}"/>
              </a:ext>
            </a:extLst>
          </p:cNvPr>
          <p:cNvSpPr>
            <a:spLocks noGrp="1"/>
          </p:cNvSpPr>
          <p:nvPr/>
        </p:nvSpPr>
        <p:spPr>
          <a:xfrm>
            <a:off x="7905750" y="397192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When may ticket sales and publicity begin?</a:t>
            </a:r>
          </a:p>
        </p:txBody>
      </p:sp>
      <p:sp>
        <p:nvSpPr>
          <p:cNvPr id="13" name="Rectangle 12">
            <a:extLst>
              <a:ext uri="{FF2B5EF4-FFF2-40B4-BE49-F238E27FC236}">
                <a16:creationId xmlns:a16="http://schemas.microsoft.com/office/drawing/2014/main" id="{FDE7773B-E9FD-4C3D-BA04-9ACA74C3E620}"/>
              </a:ext>
            </a:extLst>
          </p:cNvPr>
          <p:cNvSpPr>
            <a:spLocks noGrp="1"/>
          </p:cNvSpPr>
          <p:nvPr/>
        </p:nvSpPr>
        <p:spPr>
          <a:xfrm>
            <a:off x="685800" y="4038600"/>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90FDB297-F537-4C4B-953D-07A3471529A8}"/>
              </a:ext>
            </a:extLst>
          </p:cNvPr>
          <p:cNvSpPr>
            <a:spLocks noGrp="1"/>
          </p:cNvSpPr>
          <p:nvPr/>
        </p:nvSpPr>
        <p:spPr>
          <a:xfrm>
            <a:off x="895350" y="3933825"/>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Approved program, mission narrative, and relationship</a:t>
            </a:r>
          </a:p>
        </p:txBody>
      </p:sp>
      <p:sp>
        <p:nvSpPr>
          <p:cNvPr id="15" name="Rectangle 14">
            <a:extLst>
              <a:ext uri="{FF2B5EF4-FFF2-40B4-BE49-F238E27FC236}">
                <a16:creationId xmlns:a16="http://schemas.microsoft.com/office/drawing/2014/main" id="{A18061AE-37FC-4722-AEFF-4E3C5EE3A115}"/>
              </a:ext>
            </a:extLst>
          </p:cNvPr>
          <p:cNvSpPr>
            <a:spLocks noGrp="1"/>
          </p:cNvSpPr>
          <p:nvPr/>
        </p:nvSpPr>
        <p:spPr>
          <a:xfrm>
            <a:off x="685800" y="442912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3F04EC54-C20D-42E4-8B49-1D193240A10D}"/>
              </a:ext>
            </a:extLst>
          </p:cNvPr>
          <p:cNvSpPr>
            <a:spLocks noGrp="1"/>
          </p:cNvSpPr>
          <p:nvPr/>
        </p:nvSpPr>
        <p:spPr>
          <a:xfrm>
            <a:off x="895350" y="4324350"/>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Confirmed governance, authority, and financing plan</a:t>
            </a:r>
          </a:p>
        </p:txBody>
      </p:sp>
      <p:sp>
        <p:nvSpPr>
          <p:cNvPr id="17" name="Rectangle 16">
            <a:extLst>
              <a:ext uri="{FF2B5EF4-FFF2-40B4-BE49-F238E27FC236}">
                <a16:creationId xmlns:a16="http://schemas.microsoft.com/office/drawing/2014/main" id="{EB483A56-1884-4929-AEB4-89E8719764E6}"/>
              </a:ext>
            </a:extLst>
          </p:cNvPr>
          <p:cNvSpPr>
            <a:spLocks noGrp="1"/>
          </p:cNvSpPr>
          <p:nvPr/>
        </p:nvSpPr>
        <p:spPr>
          <a:xfrm>
            <a:off x="685800" y="4819650"/>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DB92AAAB-B135-45AB-B65F-2FC8E47396D3}"/>
              </a:ext>
            </a:extLst>
          </p:cNvPr>
          <p:cNvSpPr>
            <a:spLocks noGrp="1"/>
          </p:cNvSpPr>
          <p:nvPr/>
        </p:nvSpPr>
        <p:spPr>
          <a:xfrm>
            <a:off x="895350" y="4714875"/>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Private communications and media readiness</a:t>
            </a:r>
          </a:p>
        </p:txBody>
      </p:sp>
      <p:sp>
        <p:nvSpPr>
          <p:cNvPr id="19" name="Rectangle 18">
            <a:extLst>
              <a:ext uri="{FF2B5EF4-FFF2-40B4-BE49-F238E27FC236}">
                <a16:creationId xmlns:a16="http://schemas.microsoft.com/office/drawing/2014/main" id="{61EC8603-F63E-43C7-962D-4788FDB8253C}"/>
              </a:ext>
            </a:extLst>
          </p:cNvPr>
          <p:cNvSpPr>
            <a:spLocks noGrp="1"/>
          </p:cNvSpPr>
          <p:nvPr/>
        </p:nvSpPr>
        <p:spPr>
          <a:xfrm>
            <a:off x="685800" y="5210175"/>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EE5CD26D-8D6C-4D3E-8077-CAC667625EFD}"/>
              </a:ext>
            </a:extLst>
          </p:cNvPr>
          <p:cNvSpPr>
            <a:spLocks noGrp="1"/>
          </p:cNvSpPr>
          <p:nvPr/>
        </p:nvSpPr>
        <p:spPr>
          <a:xfrm>
            <a:off x="895350" y="5105400"/>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Confidential sponsor and participant status</a:t>
            </a:r>
          </a:p>
        </p:txBody>
      </p:sp>
      <p:sp>
        <p:nvSpPr>
          <p:cNvPr id="21" name="Rectangle 20">
            <a:extLst>
              <a:ext uri="{FF2B5EF4-FFF2-40B4-BE49-F238E27FC236}">
                <a16:creationId xmlns:a16="http://schemas.microsoft.com/office/drawing/2014/main" id="{359928A8-B1E2-4B27-A2D6-D73C1B7CC2AF}"/>
              </a:ext>
            </a:extLst>
          </p:cNvPr>
          <p:cNvSpPr>
            <a:spLocks noGrp="1"/>
          </p:cNvSpPr>
          <p:nvPr/>
        </p:nvSpPr>
        <p:spPr>
          <a:xfrm>
            <a:off x="685800" y="5600700"/>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BC705E14-8158-4A23-9160-B7FF689DFE3C}"/>
              </a:ext>
            </a:extLst>
          </p:cNvPr>
          <p:cNvSpPr>
            <a:spLocks noGrp="1"/>
          </p:cNvSpPr>
          <p:nvPr/>
        </p:nvSpPr>
        <p:spPr>
          <a:xfrm>
            <a:off x="895350" y="5495925"/>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Ticketing, audience, and release controls</a:t>
            </a:r>
          </a:p>
        </p:txBody>
      </p:sp>
      <p:sp>
        <p:nvSpPr>
          <p:cNvPr id="23" name="Rectangle 22">
            <a:extLst>
              <a:ext uri="{FF2B5EF4-FFF2-40B4-BE49-F238E27FC236}">
                <a16:creationId xmlns:a16="http://schemas.microsoft.com/office/drawing/2014/main" id="{B2987B5C-6A2D-4902-B1CE-B2C3BB94E631}"/>
              </a:ext>
            </a:extLst>
          </p:cNvPr>
          <p:cNvSpPr>
            <a:spLocks noGrp="1"/>
          </p:cNvSpPr>
          <p:nvPr/>
        </p:nvSpPr>
        <p:spPr>
          <a:xfrm>
            <a:off x="685800" y="5991225"/>
            <a:ext cx="76200" cy="76200"/>
          </a:xfrm>
          <a:prstGeom prst="rect">
            <a:avLst/>
          </a:prstGeom>
          <a:solidFill>
            <a:srgbClr val="C8102E"/>
          </a:solidFill>
          <a:ln w="0">
            <a:noFill/>
          </a:ln>
        </p:spPr>
        <p:txBody>
          <a:bodyPr/>
          <a:lstStyle/>
          <a:p>
            <a:endParaRPr/>
          </a:p>
        </p:txBody>
      </p:sp>
      <p:sp>
        <p:nvSpPr>
          <p:cNvPr id="24" name="Rectangle 23">
            <a:extLst>
              <a:ext uri="{FF2B5EF4-FFF2-40B4-BE49-F238E27FC236}">
                <a16:creationId xmlns:a16="http://schemas.microsoft.com/office/drawing/2014/main" id="{A3EF0FBE-93C6-4D55-A95C-1953C7D6D018}"/>
              </a:ext>
            </a:extLst>
          </p:cNvPr>
          <p:cNvSpPr>
            <a:spLocks noGrp="1"/>
          </p:cNvSpPr>
          <p:nvPr/>
        </p:nvSpPr>
        <p:spPr>
          <a:xfrm>
            <a:off x="895350" y="5886450"/>
            <a:ext cx="6553200" cy="35242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Approved HAP sale authority and process</a:t>
            </a:r>
          </a:p>
        </p:txBody>
      </p:sp>
      <p:sp>
        <p:nvSpPr>
          <p:cNvPr id="25" name="Rectangle 24">
            <a:extLst>
              <a:ext uri="{FF2B5EF4-FFF2-40B4-BE49-F238E27FC236}">
                <a16:creationId xmlns:a16="http://schemas.microsoft.com/office/drawing/2014/main" id="{CE21B8FF-FF32-42DE-B910-0BC9E2512458}"/>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6" name="Rectangle 25">
            <a:extLst>
              <a:ext uri="{FF2B5EF4-FFF2-40B4-BE49-F238E27FC236}">
                <a16:creationId xmlns:a16="http://schemas.microsoft.com/office/drawing/2014/main" id="{C409C9F2-08C3-4FE0-95FD-CEBFAD3F68E3}"/>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926007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A0233F4-E313-4185-926F-9A987FA36988}"/>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DELIVERY</a:t>
            </a:r>
          </a:p>
        </p:txBody>
      </p:sp>
      <p:sp>
        <p:nvSpPr>
          <p:cNvPr id="2" name="Rectangle 1">
            <a:extLst>
              <a:ext uri="{FF2B5EF4-FFF2-40B4-BE49-F238E27FC236}">
                <a16:creationId xmlns:a16="http://schemas.microsoft.com/office/drawing/2014/main" id="{D4277554-94E9-4693-A4BE-85194C4033D6}"/>
              </a:ext>
            </a:extLst>
          </p:cNvPr>
          <p:cNvSpPr>
            <a:spLocks noGrp="1"/>
          </p:cNvSpPr>
          <p:nvPr/>
        </p:nvSpPr>
        <p:spPr>
          <a:xfrm>
            <a:off x="685800" y="628650"/>
            <a:ext cx="10382250" cy="552450"/>
          </a:xfrm>
          <a:prstGeom prst="rect">
            <a:avLst/>
          </a:prstGeom>
          <a:noFill/>
          <a:ln w="0">
            <a:noFill/>
          </a:ln>
        </p:spPr>
        <p:txBody>
          <a:bodyPr anchor="ctr">
            <a:normAutofit/>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Production period</a:t>
            </a:r>
          </a:p>
        </p:txBody>
      </p:sp>
      <p:sp>
        <p:nvSpPr>
          <p:cNvPr id="3" name="Rectangle 2">
            <a:extLst>
              <a:ext uri="{FF2B5EF4-FFF2-40B4-BE49-F238E27FC236}">
                <a16:creationId xmlns:a16="http://schemas.microsoft.com/office/drawing/2014/main" id="{29BC4F15-EBD4-4577-9018-34A501E53EA8}"/>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7F6DE314-D499-4FAC-A43E-AD7D464446BC}"/>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13</a:t>
            </a:r>
          </a:p>
        </p:txBody>
      </p:sp>
      <p:sp>
        <p:nvSpPr>
          <p:cNvPr id="5" name="Rectangle 4">
            <a:extLst>
              <a:ext uri="{FF2B5EF4-FFF2-40B4-BE49-F238E27FC236}">
                <a16:creationId xmlns:a16="http://schemas.microsoft.com/office/drawing/2014/main" id="{733B213A-A530-4468-9FA0-E083DF56EBB5}"/>
              </a:ext>
            </a:extLst>
          </p:cNvPr>
          <p:cNvSpPr>
            <a:spLocks noGrp="1"/>
          </p:cNvSpPr>
          <p:nvPr/>
        </p:nvSpPr>
        <p:spPr>
          <a:xfrm>
            <a:off x="685800" y="1619250"/>
            <a:ext cx="9715500" cy="476250"/>
          </a:xfrm>
          <a:prstGeom prst="rect">
            <a:avLst/>
          </a:prstGeom>
          <a:noFill/>
          <a:ln w="0">
            <a:noFill/>
          </a:ln>
        </p:spPr>
        <p:txBody>
          <a:bodyPr anchor="ctr">
            <a:normAutofit fontScale="98190"/>
          </a:bodyPr>
          <a:lstStyle/>
          <a:p>
            <a:pPr algn="l">
              <a:buNone/>
              <a:defRPr sz="1800" b="0">
                <a:solidFill>
                  <a:srgbClr val="17243A"/>
                </a:solidFill>
                <a:latin typeface="Avenir Next"/>
                <a:ea typeface="Avenir Next"/>
                <a:cs typeface="Avenir Next"/>
              </a:defRPr>
            </a:pPr>
            <a:r>
              <a:rPr sz="1800" b="0">
                <a:solidFill>
                  <a:srgbClr val="17243A"/>
                </a:solidFill>
                <a:latin typeface="Avenir Next"/>
                <a:ea typeface="Avenir Next"/>
                <a:cs typeface="Avenir Next"/>
              </a:rPr>
              <a:t>December through February converts the approved plan into a complete Dallas presentation.</a:t>
            </a:r>
          </a:p>
        </p:txBody>
      </p:sp>
      <p:sp>
        <p:nvSpPr>
          <p:cNvPr id="6" name="Rectangle 5">
            <a:extLst>
              <a:ext uri="{FF2B5EF4-FFF2-40B4-BE49-F238E27FC236}">
                <a16:creationId xmlns:a16="http://schemas.microsoft.com/office/drawing/2014/main" id="{CB0F238C-9FF0-40DF-81E6-BB2220B1CA37}"/>
              </a:ext>
            </a:extLst>
          </p:cNvPr>
          <p:cNvSpPr>
            <a:spLocks noGrp="1"/>
          </p:cNvSpPr>
          <p:nvPr/>
        </p:nvSpPr>
        <p:spPr>
          <a:xfrm>
            <a:off x="685800" y="2647950"/>
            <a:ext cx="1619250" cy="400050"/>
          </a:xfrm>
          <a:prstGeom prst="rect">
            <a:avLst/>
          </a:prstGeom>
          <a:noFill/>
          <a:ln w="0">
            <a:noFill/>
          </a:ln>
        </p:spPr>
        <p:txBody>
          <a:bodyPr anchor="ctr">
            <a:normAutofit/>
          </a:bodyPr>
          <a:lstStyle/>
          <a:p>
            <a:pPr algn="l">
              <a:buNone/>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DECEMBER</a:t>
            </a:r>
          </a:p>
        </p:txBody>
      </p:sp>
      <p:sp>
        <p:nvSpPr>
          <p:cNvPr id="7" name="Rectangle 6">
            <a:extLst>
              <a:ext uri="{FF2B5EF4-FFF2-40B4-BE49-F238E27FC236}">
                <a16:creationId xmlns:a16="http://schemas.microsoft.com/office/drawing/2014/main" id="{9AAE072D-0C24-44F9-8C69-170559D53782}"/>
              </a:ext>
            </a:extLst>
          </p:cNvPr>
          <p:cNvSpPr>
            <a:spLocks noGrp="1"/>
          </p:cNvSpPr>
          <p:nvPr/>
        </p:nvSpPr>
        <p:spPr>
          <a:xfrm>
            <a:off x="2571750" y="2647950"/>
            <a:ext cx="5048250" cy="571500"/>
          </a:xfrm>
          <a:prstGeom prst="rect">
            <a:avLst/>
          </a:prstGeom>
          <a:noFill/>
          <a:ln w="0">
            <a:noFill/>
          </a:ln>
        </p:spPr>
        <p:txBody>
          <a:bodyPr anchor="ctr">
            <a:normAutofit fontScale="95454"/>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Venues, vendors, principal sponsors and program structure</a:t>
            </a:r>
          </a:p>
        </p:txBody>
      </p:sp>
      <p:sp>
        <p:nvSpPr>
          <p:cNvPr id="8" name="Rectangle 7">
            <a:extLst>
              <a:ext uri="{FF2B5EF4-FFF2-40B4-BE49-F238E27FC236}">
                <a16:creationId xmlns:a16="http://schemas.microsoft.com/office/drawing/2014/main" id="{24649EFD-55AD-48E6-9DAE-54C9C8A62EC7}"/>
              </a:ext>
            </a:extLst>
          </p:cNvPr>
          <p:cNvSpPr>
            <a:spLocks noGrp="1"/>
          </p:cNvSpPr>
          <p:nvPr/>
        </p:nvSpPr>
        <p:spPr>
          <a:xfrm>
            <a:off x="685800" y="3333750"/>
            <a:ext cx="6934200" cy="19050"/>
          </a:xfrm>
          <a:prstGeom prst="rect">
            <a:avLst/>
          </a:prstGeom>
          <a:solidFill>
            <a:srgbClr val="C9D1D9"/>
          </a:solidFill>
          <a:ln w="0">
            <a:noFill/>
          </a:ln>
        </p:spPr>
        <p:txBody>
          <a:bodyPr/>
          <a:lstStyle/>
          <a:p>
            <a:endParaRPr/>
          </a:p>
        </p:txBody>
      </p:sp>
      <p:sp>
        <p:nvSpPr>
          <p:cNvPr id="9" name="Rectangle 8">
            <a:extLst>
              <a:ext uri="{FF2B5EF4-FFF2-40B4-BE49-F238E27FC236}">
                <a16:creationId xmlns:a16="http://schemas.microsoft.com/office/drawing/2014/main" id="{E3F118EF-DBC3-4F68-9EA6-8BD11837BDE2}"/>
              </a:ext>
            </a:extLst>
          </p:cNvPr>
          <p:cNvSpPr>
            <a:spLocks noGrp="1"/>
          </p:cNvSpPr>
          <p:nvPr/>
        </p:nvSpPr>
        <p:spPr>
          <a:xfrm>
            <a:off x="685800" y="3714750"/>
            <a:ext cx="1619250" cy="400050"/>
          </a:xfrm>
          <a:prstGeom prst="rect">
            <a:avLst/>
          </a:prstGeom>
          <a:noFill/>
          <a:ln w="0">
            <a:noFill/>
          </a:ln>
        </p:spPr>
        <p:txBody>
          <a:bodyPr anchor="ctr">
            <a:normAutofit/>
          </a:bodyPr>
          <a:lstStyle/>
          <a:p>
            <a:pPr algn="l">
              <a:buNone/>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JANUARY</a:t>
            </a:r>
          </a:p>
        </p:txBody>
      </p:sp>
      <p:sp>
        <p:nvSpPr>
          <p:cNvPr id="10" name="Rectangle 9">
            <a:extLst>
              <a:ext uri="{FF2B5EF4-FFF2-40B4-BE49-F238E27FC236}">
                <a16:creationId xmlns:a16="http://schemas.microsoft.com/office/drawing/2014/main" id="{A1C22EDC-547E-4800-BF4D-8EBEAC4D2039}"/>
              </a:ext>
            </a:extLst>
          </p:cNvPr>
          <p:cNvSpPr>
            <a:spLocks noGrp="1"/>
          </p:cNvSpPr>
          <p:nvPr/>
        </p:nvSpPr>
        <p:spPr>
          <a:xfrm>
            <a:off x="2571750" y="3714750"/>
            <a:ext cx="5048250" cy="571500"/>
          </a:xfrm>
          <a:prstGeom prst="rect">
            <a:avLst/>
          </a:prstGeom>
          <a:noFill/>
          <a:ln w="0">
            <a:noFill/>
          </a:ln>
        </p:spPr>
        <p:txBody>
          <a:bodyPr anchor="ctr">
            <a:normAutofit fontScale="95454"/>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Participants, ticketing, travel, hospitality and local media</a:t>
            </a:r>
          </a:p>
        </p:txBody>
      </p:sp>
      <p:sp>
        <p:nvSpPr>
          <p:cNvPr id="11" name="Rectangle 10">
            <a:extLst>
              <a:ext uri="{FF2B5EF4-FFF2-40B4-BE49-F238E27FC236}">
                <a16:creationId xmlns:a16="http://schemas.microsoft.com/office/drawing/2014/main" id="{62AF4C05-8323-4A80-B81F-5D221B21ADC3}"/>
              </a:ext>
            </a:extLst>
          </p:cNvPr>
          <p:cNvSpPr>
            <a:spLocks noGrp="1"/>
          </p:cNvSpPr>
          <p:nvPr/>
        </p:nvSpPr>
        <p:spPr>
          <a:xfrm>
            <a:off x="685800" y="4400550"/>
            <a:ext cx="6934200" cy="19050"/>
          </a:xfrm>
          <a:prstGeom prst="rect">
            <a:avLst/>
          </a:prstGeom>
          <a:solidFill>
            <a:srgbClr val="C9D1D9"/>
          </a:solidFill>
          <a:ln w="0">
            <a:noFill/>
          </a:ln>
        </p:spPr>
        <p:txBody>
          <a:bodyPr/>
          <a:lstStyle/>
          <a:p>
            <a:endParaRPr/>
          </a:p>
        </p:txBody>
      </p:sp>
      <p:sp>
        <p:nvSpPr>
          <p:cNvPr id="12" name="Rectangle 11">
            <a:extLst>
              <a:ext uri="{FF2B5EF4-FFF2-40B4-BE49-F238E27FC236}">
                <a16:creationId xmlns:a16="http://schemas.microsoft.com/office/drawing/2014/main" id="{5C0B2C4A-4EAB-41F0-9183-2D842A7A66DC}"/>
              </a:ext>
            </a:extLst>
          </p:cNvPr>
          <p:cNvSpPr>
            <a:spLocks noGrp="1"/>
          </p:cNvSpPr>
          <p:nvPr/>
        </p:nvSpPr>
        <p:spPr>
          <a:xfrm>
            <a:off x="685800" y="4781550"/>
            <a:ext cx="1619250" cy="400050"/>
          </a:xfrm>
          <a:prstGeom prst="rect">
            <a:avLst/>
          </a:prstGeom>
          <a:noFill/>
          <a:ln w="0">
            <a:noFill/>
          </a:ln>
        </p:spPr>
        <p:txBody>
          <a:bodyPr anchor="ctr">
            <a:normAutofit/>
          </a:bodyPr>
          <a:lstStyle/>
          <a:p>
            <a:pPr algn="l">
              <a:buNone/>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FEBRUARY</a:t>
            </a:r>
          </a:p>
        </p:txBody>
      </p:sp>
      <p:sp>
        <p:nvSpPr>
          <p:cNvPr id="13" name="Rectangle 12">
            <a:extLst>
              <a:ext uri="{FF2B5EF4-FFF2-40B4-BE49-F238E27FC236}">
                <a16:creationId xmlns:a16="http://schemas.microsoft.com/office/drawing/2014/main" id="{3B311962-1299-4E24-8890-012F77FD22C7}"/>
              </a:ext>
            </a:extLst>
          </p:cNvPr>
          <p:cNvSpPr>
            <a:spLocks noGrp="1"/>
          </p:cNvSpPr>
          <p:nvPr/>
        </p:nvSpPr>
        <p:spPr>
          <a:xfrm>
            <a:off x="2571750" y="4781550"/>
            <a:ext cx="5048250" cy="571500"/>
          </a:xfrm>
          <a:prstGeom prst="rect">
            <a:avLst/>
          </a:prstGeom>
          <a:noFill/>
          <a:ln w="0">
            <a:noFill/>
          </a:ln>
        </p:spPr>
        <p:txBody>
          <a:bodyPr anchor="ctr">
            <a:normAutofit fontScale="95454"/>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Final sales, security, rehearsals and operational readiness</a:t>
            </a:r>
          </a:p>
        </p:txBody>
      </p:sp>
      <p:sp>
        <p:nvSpPr>
          <p:cNvPr id="14" name="Rectangle 13">
            <a:extLst>
              <a:ext uri="{FF2B5EF4-FFF2-40B4-BE49-F238E27FC236}">
                <a16:creationId xmlns:a16="http://schemas.microsoft.com/office/drawing/2014/main" id="{85982378-872B-461D-9EA8-425D983A60CC}"/>
              </a:ext>
            </a:extLst>
          </p:cNvPr>
          <p:cNvSpPr>
            <a:spLocks noGrp="1"/>
          </p:cNvSpPr>
          <p:nvPr/>
        </p:nvSpPr>
        <p:spPr>
          <a:xfrm>
            <a:off x="685800" y="5467350"/>
            <a:ext cx="6934200" cy="19050"/>
          </a:xfrm>
          <a:prstGeom prst="rect">
            <a:avLst/>
          </a:prstGeom>
          <a:solidFill>
            <a:srgbClr val="C9D1D9"/>
          </a:solidFill>
          <a:ln w="0">
            <a:noFill/>
          </a:ln>
        </p:spPr>
        <p:txBody>
          <a:bodyPr/>
          <a:lstStyle/>
          <a:p>
            <a:endParaRPr/>
          </a:p>
        </p:txBody>
      </p:sp>
      <p:sp>
        <p:nvSpPr>
          <p:cNvPr id="15" name="Rectangle 14">
            <a:extLst>
              <a:ext uri="{FF2B5EF4-FFF2-40B4-BE49-F238E27FC236}">
                <a16:creationId xmlns:a16="http://schemas.microsoft.com/office/drawing/2014/main" id="{2F243295-BE26-4752-8D6E-C70AE659F125}"/>
              </a:ext>
            </a:extLst>
          </p:cNvPr>
          <p:cNvSpPr>
            <a:spLocks noGrp="1"/>
          </p:cNvSpPr>
          <p:nvPr/>
        </p:nvSpPr>
        <p:spPr>
          <a:xfrm>
            <a:off x="8096250" y="2476500"/>
            <a:ext cx="34099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16" name="Rectangle 15">
            <a:extLst>
              <a:ext uri="{FF2B5EF4-FFF2-40B4-BE49-F238E27FC236}">
                <a16:creationId xmlns:a16="http://schemas.microsoft.com/office/drawing/2014/main" id="{2918FE50-2CA2-4A3B-8C56-E8ACB2DFB6E1}"/>
              </a:ext>
            </a:extLst>
          </p:cNvPr>
          <p:cNvSpPr>
            <a:spLocks noGrp="1"/>
          </p:cNvSpPr>
          <p:nvPr/>
        </p:nvSpPr>
        <p:spPr>
          <a:xfrm>
            <a:off x="8096250" y="2838450"/>
            <a:ext cx="3409950" cy="19050"/>
          </a:xfrm>
          <a:prstGeom prst="rect">
            <a:avLst/>
          </a:prstGeom>
          <a:solidFill>
            <a:srgbClr val="002D62"/>
          </a:solidFill>
          <a:ln w="0">
            <a:noFill/>
          </a:ln>
        </p:spPr>
        <p:txBody>
          <a:bodyPr/>
          <a:lstStyle/>
          <a:p>
            <a:endParaRPr/>
          </a:p>
        </p:txBody>
      </p:sp>
      <p:sp>
        <p:nvSpPr>
          <p:cNvPr id="17" name="Rectangle 16">
            <a:extLst>
              <a:ext uri="{FF2B5EF4-FFF2-40B4-BE49-F238E27FC236}">
                <a16:creationId xmlns:a16="http://schemas.microsoft.com/office/drawing/2014/main" id="{7DE6E92D-5EF8-47D7-8CC7-F5FEF5086F04}"/>
              </a:ext>
            </a:extLst>
          </p:cNvPr>
          <p:cNvSpPr>
            <a:spLocks noGrp="1"/>
          </p:cNvSpPr>
          <p:nvPr/>
        </p:nvSpPr>
        <p:spPr>
          <a:xfrm>
            <a:off x="8096250" y="3009900"/>
            <a:ext cx="3409950" cy="476250"/>
          </a:xfrm>
          <a:prstGeom prst="rect">
            <a:avLst/>
          </a:prstGeom>
          <a:noFill/>
          <a:ln w="0">
            <a:noFill/>
          </a:ln>
        </p:spPr>
        <p:txBody>
          <a:bodyPr anchor="ctr">
            <a:normAutofit fontScale="93518"/>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commitments are on the critical path?</a:t>
            </a:r>
          </a:p>
        </p:txBody>
      </p:sp>
      <p:sp>
        <p:nvSpPr>
          <p:cNvPr id="18" name="Rectangle 17">
            <a:extLst>
              <a:ext uri="{FF2B5EF4-FFF2-40B4-BE49-F238E27FC236}">
                <a16:creationId xmlns:a16="http://schemas.microsoft.com/office/drawing/2014/main" id="{899CC5D2-A5C3-4EF9-9264-B6B1B47BDEEA}"/>
              </a:ext>
            </a:extLst>
          </p:cNvPr>
          <p:cNvSpPr>
            <a:spLocks noGrp="1"/>
          </p:cNvSpPr>
          <p:nvPr/>
        </p:nvSpPr>
        <p:spPr>
          <a:xfrm>
            <a:off x="8096250" y="3600450"/>
            <a:ext cx="34099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must be contracted by December?</a:t>
            </a:r>
          </a:p>
        </p:txBody>
      </p:sp>
      <p:sp>
        <p:nvSpPr>
          <p:cNvPr id="19" name="Rectangle 18">
            <a:extLst>
              <a:ext uri="{FF2B5EF4-FFF2-40B4-BE49-F238E27FC236}">
                <a16:creationId xmlns:a16="http://schemas.microsoft.com/office/drawing/2014/main" id="{E94570B3-80F0-4736-85BE-16F0A470E258}"/>
              </a:ext>
            </a:extLst>
          </p:cNvPr>
          <p:cNvSpPr>
            <a:spLocks noGrp="1"/>
          </p:cNvSpPr>
          <p:nvPr/>
        </p:nvSpPr>
        <p:spPr>
          <a:xfrm>
            <a:off x="8096250" y="4191000"/>
            <a:ext cx="34099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is the final cancellation point?</a:t>
            </a:r>
          </a:p>
        </p:txBody>
      </p:sp>
      <p:sp>
        <p:nvSpPr>
          <p:cNvPr id="20" name="Rectangle 19">
            <a:extLst>
              <a:ext uri="{FF2B5EF4-FFF2-40B4-BE49-F238E27FC236}">
                <a16:creationId xmlns:a16="http://schemas.microsoft.com/office/drawing/2014/main" id="{D26F9123-7F37-493E-8A43-8304782D7C24}"/>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1" name="Rectangle 20">
            <a:extLst>
              <a:ext uri="{FF2B5EF4-FFF2-40B4-BE49-F238E27FC236}">
                <a16:creationId xmlns:a16="http://schemas.microsoft.com/office/drawing/2014/main" id="{9041B6B9-5886-4B61-BD4A-01F09B54C0E2}"/>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504206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597E6C2-70C4-4A0C-AE68-32758B5116DA}"/>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FIRST PROGRAM</a:t>
            </a:r>
          </a:p>
        </p:txBody>
      </p:sp>
      <p:sp>
        <p:nvSpPr>
          <p:cNvPr id="2" name="Rectangle 1">
            <a:extLst>
              <a:ext uri="{FF2B5EF4-FFF2-40B4-BE49-F238E27FC236}">
                <a16:creationId xmlns:a16="http://schemas.microsoft.com/office/drawing/2014/main" id="{F415C202-25CA-413E-9216-444231EB7B38}"/>
              </a:ext>
            </a:extLst>
          </p:cNvPr>
          <p:cNvSpPr>
            <a:spLocks noGrp="1"/>
          </p:cNvSpPr>
          <p:nvPr/>
        </p:nvSpPr>
        <p:spPr>
          <a:xfrm>
            <a:off x="685800" y="628650"/>
            <a:ext cx="10382250" cy="552450"/>
          </a:xfrm>
          <a:prstGeom prst="rect">
            <a:avLst/>
          </a:prstGeom>
          <a:noFill/>
          <a:ln w="0">
            <a:noFill/>
          </a:ln>
        </p:spPr>
        <p:txBody>
          <a:bodyPr anchor="ctr">
            <a:normAutofit/>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March 1 Dallas presentation</a:t>
            </a:r>
          </a:p>
        </p:txBody>
      </p:sp>
      <p:sp>
        <p:nvSpPr>
          <p:cNvPr id="3" name="Rectangle 2">
            <a:extLst>
              <a:ext uri="{FF2B5EF4-FFF2-40B4-BE49-F238E27FC236}">
                <a16:creationId xmlns:a16="http://schemas.microsoft.com/office/drawing/2014/main" id="{927C50FC-C9E2-47C6-BC26-3647BE58E40F}"/>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9E7E8654-5872-4241-B899-C2FD914E4726}"/>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14</a:t>
            </a:r>
          </a:p>
        </p:txBody>
      </p:sp>
      <p:sp>
        <p:nvSpPr>
          <p:cNvPr id="5" name="Rectangle 4">
            <a:extLst>
              <a:ext uri="{FF2B5EF4-FFF2-40B4-BE49-F238E27FC236}">
                <a16:creationId xmlns:a16="http://schemas.microsoft.com/office/drawing/2014/main" id="{DEF9CBC9-CDA3-485E-B323-D4053EAD025E}"/>
              </a:ext>
            </a:extLst>
          </p:cNvPr>
          <p:cNvSpPr>
            <a:spLocks noGrp="1"/>
          </p:cNvSpPr>
          <p:nvPr/>
        </p:nvSpPr>
        <p:spPr>
          <a:xfrm>
            <a:off x="685800" y="1666875"/>
            <a:ext cx="6477000" cy="304800"/>
          </a:xfrm>
          <a:prstGeom prst="rect">
            <a:avLst/>
          </a:prstGeom>
          <a:noFill/>
          <a:ln w="0">
            <a:noFill/>
          </a:ln>
        </p:spPr>
        <p:txBody>
          <a:bodyPr anchor="ctr">
            <a:normAutofit fontScale="100000"/>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DALLAS PROGRAM DELIVERY</a:t>
            </a:r>
          </a:p>
        </p:txBody>
      </p:sp>
      <p:sp>
        <p:nvSpPr>
          <p:cNvPr id="6" name="Rectangle 5">
            <a:extLst>
              <a:ext uri="{FF2B5EF4-FFF2-40B4-BE49-F238E27FC236}">
                <a16:creationId xmlns:a16="http://schemas.microsoft.com/office/drawing/2014/main" id="{DDA3752B-4099-40D1-9568-1F2D8659AC96}"/>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Dallas brings the four program experiences together to support Freedom House, engage sponsors and audiences, and demonstrate the quality and financial outcome of this event.</a:t>
            </a:r>
          </a:p>
        </p:txBody>
      </p:sp>
      <p:sp>
        <p:nvSpPr>
          <p:cNvPr id="7" name="Rectangle 6">
            <a:extLst>
              <a:ext uri="{FF2B5EF4-FFF2-40B4-BE49-F238E27FC236}">
                <a16:creationId xmlns:a16="http://schemas.microsoft.com/office/drawing/2014/main" id="{D6CD374F-751F-413B-9637-C0FB40B3B0BA}"/>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64DC47F3-1F9A-424B-A81C-A013D727C2B9}"/>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A230A2AC-EA12-4994-A2FD-8D762CF7485F}"/>
              </a:ext>
            </a:extLst>
          </p:cNvPr>
          <p:cNvSpPr>
            <a:spLocks noGrp="1"/>
          </p:cNvSpPr>
          <p:nvPr/>
        </p:nvSpPr>
        <p:spPr>
          <a:xfrm>
            <a:off x="7905750" y="220027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defines success?</a:t>
            </a:r>
          </a:p>
        </p:txBody>
      </p:sp>
      <p:sp>
        <p:nvSpPr>
          <p:cNvPr id="10" name="Rectangle 9">
            <a:extLst>
              <a:ext uri="{FF2B5EF4-FFF2-40B4-BE49-F238E27FC236}">
                <a16:creationId xmlns:a16="http://schemas.microsoft.com/office/drawing/2014/main" id="{73A995D1-1B7D-4B7F-8AAF-89516086B4C5}"/>
              </a:ext>
            </a:extLst>
          </p:cNvPr>
          <p:cNvSpPr>
            <a:spLocks noGrp="1"/>
          </p:cNvSpPr>
          <p:nvPr/>
        </p:nvSpPr>
        <p:spPr>
          <a:xfrm>
            <a:off x="7905750" y="2790825"/>
            <a:ext cx="3600450" cy="476250"/>
          </a:xfrm>
          <a:prstGeom prst="rect">
            <a:avLst/>
          </a:prstGeom>
          <a:noFill/>
          <a:ln w="0">
            <a:noFill/>
          </a:ln>
        </p:spPr>
        <p:txBody>
          <a:bodyPr anchor="ctr">
            <a:normAutofit fontScale="93518"/>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financial result must the program achieve?</a:t>
            </a:r>
          </a:p>
        </p:txBody>
      </p:sp>
      <p:sp>
        <p:nvSpPr>
          <p:cNvPr id="11" name="Rectangle 10">
            <a:extLst>
              <a:ext uri="{FF2B5EF4-FFF2-40B4-BE49-F238E27FC236}">
                <a16:creationId xmlns:a16="http://schemas.microsoft.com/office/drawing/2014/main" id="{9690F453-8BF8-4026-BFB8-80237A3935C8}"/>
              </a:ext>
            </a:extLst>
          </p:cNvPr>
          <p:cNvSpPr>
            <a:spLocks noGrp="1"/>
          </p:cNvSpPr>
          <p:nvPr/>
        </p:nvSpPr>
        <p:spPr>
          <a:xfrm>
            <a:off x="7905750" y="3381375"/>
            <a:ext cx="3600450" cy="476250"/>
          </a:xfrm>
          <a:prstGeom prst="rect">
            <a:avLst/>
          </a:prstGeom>
          <a:noFill/>
          <a:ln w="0">
            <a:noFill/>
          </a:ln>
        </p:spPr>
        <p:txBody>
          <a:bodyPr anchor="ctr">
            <a:normAutofit fontScale="93518" lnSpcReduction="1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What evidence will sponsors and the board receive?</a:t>
            </a:r>
          </a:p>
        </p:txBody>
      </p:sp>
      <p:sp>
        <p:nvSpPr>
          <p:cNvPr id="12" name="Rectangle 11">
            <a:extLst>
              <a:ext uri="{FF2B5EF4-FFF2-40B4-BE49-F238E27FC236}">
                <a16:creationId xmlns:a16="http://schemas.microsoft.com/office/drawing/2014/main" id="{AD3910B5-3A66-4B6E-AF81-FDC6A29D7154}"/>
              </a:ext>
            </a:extLst>
          </p:cNvPr>
          <p:cNvSpPr>
            <a:spLocks noGrp="1"/>
          </p:cNvSpPr>
          <p:nvPr/>
        </p:nvSpPr>
        <p:spPr>
          <a:xfrm>
            <a:off x="7905750" y="3971925"/>
            <a:ext cx="3600450" cy="476250"/>
          </a:xfrm>
          <a:prstGeom prst="rect">
            <a:avLst/>
          </a:prstGeom>
          <a:noFill/>
          <a:ln w="0">
            <a:noFill/>
          </a:ln>
        </p:spPr>
        <p:txBody>
          <a:bodyPr anchor="ctr">
            <a:normAutofit/>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When does the team decide to proceed?</a:t>
            </a:r>
          </a:p>
        </p:txBody>
      </p:sp>
      <p:sp>
        <p:nvSpPr>
          <p:cNvPr id="13" name="Rectangle 12">
            <a:extLst>
              <a:ext uri="{FF2B5EF4-FFF2-40B4-BE49-F238E27FC236}">
                <a16:creationId xmlns:a16="http://schemas.microsoft.com/office/drawing/2014/main" id="{004A9CA6-18E1-4DAB-8F2A-2C58E9D3DE46}"/>
              </a:ext>
            </a:extLst>
          </p:cNvPr>
          <p:cNvSpPr>
            <a:spLocks noGrp="1"/>
          </p:cNvSpPr>
          <p:nvPr/>
        </p:nvSpPr>
        <p:spPr>
          <a:xfrm>
            <a:off x="685800" y="4200525"/>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54CA265B-D70E-4EDB-A098-35D728857B11}"/>
              </a:ext>
            </a:extLst>
          </p:cNvPr>
          <p:cNvSpPr>
            <a:spLocks noGrp="1"/>
          </p:cNvSpPr>
          <p:nvPr/>
        </p:nvSpPr>
        <p:spPr>
          <a:xfrm>
            <a:off x="895350" y="409575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Program delivery and audience experience</a:t>
            </a:r>
          </a:p>
        </p:txBody>
      </p:sp>
      <p:sp>
        <p:nvSpPr>
          <p:cNvPr id="15" name="Rectangle 14">
            <a:extLst>
              <a:ext uri="{FF2B5EF4-FFF2-40B4-BE49-F238E27FC236}">
                <a16:creationId xmlns:a16="http://schemas.microsoft.com/office/drawing/2014/main" id="{0F8ADC41-79FF-45A7-B217-02BD85F5F0BF}"/>
              </a:ext>
            </a:extLst>
          </p:cNvPr>
          <p:cNvSpPr>
            <a:spLocks noGrp="1"/>
          </p:cNvSpPr>
          <p:nvPr/>
        </p:nvSpPr>
        <p:spPr>
          <a:xfrm>
            <a:off x="685800" y="461962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D10FA0AF-063F-4339-A52F-1FAC4342C5F8}"/>
              </a:ext>
            </a:extLst>
          </p:cNvPr>
          <p:cNvSpPr>
            <a:spLocks noGrp="1"/>
          </p:cNvSpPr>
          <p:nvPr/>
        </p:nvSpPr>
        <p:spPr>
          <a:xfrm>
            <a:off x="895350" y="451485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Freedom House storytelling and mission impact</a:t>
            </a:r>
          </a:p>
        </p:txBody>
      </p:sp>
      <p:sp>
        <p:nvSpPr>
          <p:cNvPr id="17" name="Rectangle 16">
            <a:extLst>
              <a:ext uri="{FF2B5EF4-FFF2-40B4-BE49-F238E27FC236}">
                <a16:creationId xmlns:a16="http://schemas.microsoft.com/office/drawing/2014/main" id="{E331E754-F09F-4A70-8C58-466C5514982B}"/>
              </a:ext>
            </a:extLst>
          </p:cNvPr>
          <p:cNvSpPr>
            <a:spLocks noGrp="1"/>
          </p:cNvSpPr>
          <p:nvPr/>
        </p:nvSpPr>
        <p:spPr>
          <a:xfrm>
            <a:off x="685800" y="5038725"/>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A27BE146-4EBC-4EC9-B95D-9124344B028F}"/>
              </a:ext>
            </a:extLst>
          </p:cNvPr>
          <p:cNvSpPr>
            <a:spLocks noGrp="1"/>
          </p:cNvSpPr>
          <p:nvPr/>
        </p:nvSpPr>
        <p:spPr>
          <a:xfrm>
            <a:off x="895350" y="493395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Sponsorship and ticket performance</a:t>
            </a:r>
          </a:p>
        </p:txBody>
      </p:sp>
      <p:sp>
        <p:nvSpPr>
          <p:cNvPr id="19" name="Rectangle 18">
            <a:extLst>
              <a:ext uri="{FF2B5EF4-FFF2-40B4-BE49-F238E27FC236}">
                <a16:creationId xmlns:a16="http://schemas.microsoft.com/office/drawing/2014/main" id="{8F943FC5-85AC-423B-B908-ACFF3A8BEA8D}"/>
              </a:ext>
            </a:extLst>
          </p:cNvPr>
          <p:cNvSpPr>
            <a:spLocks noGrp="1"/>
          </p:cNvSpPr>
          <p:nvPr/>
        </p:nvSpPr>
        <p:spPr>
          <a:xfrm>
            <a:off x="685800" y="5457825"/>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2F6FCA16-3E97-4179-A1A7-06B1AE24C0E2}"/>
              </a:ext>
            </a:extLst>
          </p:cNvPr>
          <p:cNvSpPr>
            <a:spLocks noGrp="1"/>
          </p:cNvSpPr>
          <p:nvPr/>
        </p:nvSpPr>
        <p:spPr>
          <a:xfrm>
            <a:off x="895350" y="535305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Press, digital engagement and audience growth</a:t>
            </a:r>
          </a:p>
        </p:txBody>
      </p:sp>
      <p:sp>
        <p:nvSpPr>
          <p:cNvPr id="21" name="Rectangle 20">
            <a:extLst>
              <a:ext uri="{FF2B5EF4-FFF2-40B4-BE49-F238E27FC236}">
                <a16:creationId xmlns:a16="http://schemas.microsoft.com/office/drawing/2014/main" id="{A72D49A6-8612-4AA2-9989-2B53BDB810B0}"/>
              </a:ext>
            </a:extLst>
          </p:cNvPr>
          <p:cNvSpPr>
            <a:spLocks noGrp="1"/>
          </p:cNvSpPr>
          <p:nvPr/>
        </p:nvSpPr>
        <p:spPr>
          <a:xfrm>
            <a:off x="685800" y="5876925"/>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E4E875D7-DF5A-4910-8E88-5D3EF35E6942}"/>
              </a:ext>
            </a:extLst>
          </p:cNvPr>
          <p:cNvSpPr>
            <a:spLocks noGrp="1"/>
          </p:cNvSpPr>
          <p:nvPr/>
        </p:nvSpPr>
        <p:spPr>
          <a:xfrm>
            <a:off x="895350" y="577215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Operational performance and safety</a:t>
            </a:r>
          </a:p>
        </p:txBody>
      </p:sp>
      <p:sp>
        <p:nvSpPr>
          <p:cNvPr id="23" name="Rectangle 22">
            <a:extLst>
              <a:ext uri="{FF2B5EF4-FFF2-40B4-BE49-F238E27FC236}">
                <a16:creationId xmlns:a16="http://schemas.microsoft.com/office/drawing/2014/main" id="{0FA0BC74-A03D-48BB-B721-4362C74A52FE}"/>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4" name="Rectangle 23">
            <a:extLst>
              <a:ext uri="{FF2B5EF4-FFF2-40B4-BE49-F238E27FC236}">
                <a16:creationId xmlns:a16="http://schemas.microsoft.com/office/drawing/2014/main" id="{70DCA917-5B8B-48E2-943E-4F31D50B8704}"/>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912598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7EC8699-D754-45E5-98AF-6F5EDB33CD08}"/>
              </a:ext>
            </a:extLst>
          </p:cNvPr>
          <p:cNvSpPr>
            <a:spLocks noGrp="1"/>
          </p:cNvSpPr>
          <p:nvPr/>
        </p:nvSpPr>
        <p:spPr>
          <a:xfrm>
            <a:off x="685800" y="304800"/>
            <a:ext cx="3333750" cy="266700"/>
          </a:xfrm>
          <a:prstGeom prst="rect">
            <a:avLst/>
          </a:prstGeom>
          <a:noFill/>
          <a:ln w="0">
            <a:noFill/>
          </a:ln>
        </p:spPr>
        <p:txBody>
          <a:bodyPr anchor="ctr">
            <a:normAutofit fontScale="100000"/>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DALLAS CLOSEOUT</a:t>
            </a:r>
          </a:p>
        </p:txBody>
      </p:sp>
      <p:sp>
        <p:nvSpPr>
          <p:cNvPr id="2" name="Rectangle 1">
            <a:extLst>
              <a:ext uri="{FF2B5EF4-FFF2-40B4-BE49-F238E27FC236}">
                <a16:creationId xmlns:a16="http://schemas.microsoft.com/office/drawing/2014/main" id="{254B5122-0176-4007-B526-DE9685FE6527}"/>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Dallas closeout and final report</a:t>
            </a:r>
          </a:p>
        </p:txBody>
      </p:sp>
      <p:sp>
        <p:nvSpPr>
          <p:cNvPr id="3" name="Rectangle 2">
            <a:extLst>
              <a:ext uri="{FF2B5EF4-FFF2-40B4-BE49-F238E27FC236}">
                <a16:creationId xmlns:a16="http://schemas.microsoft.com/office/drawing/2014/main" id="{1893E742-6967-4D67-9FCB-2EB7A61ED682}"/>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452C2187-A8B4-4DDE-BA34-7D118DC83B14}"/>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15</a:t>
            </a:r>
          </a:p>
        </p:txBody>
      </p:sp>
      <p:sp>
        <p:nvSpPr>
          <p:cNvPr id="5" name="Rectangle 4">
            <a:extLst>
              <a:ext uri="{FF2B5EF4-FFF2-40B4-BE49-F238E27FC236}">
                <a16:creationId xmlns:a16="http://schemas.microsoft.com/office/drawing/2014/main" id="{1F7E9E8E-B92F-4F1B-8303-E438C0792496}"/>
              </a:ext>
            </a:extLst>
          </p:cNvPr>
          <p:cNvSpPr>
            <a:spLocks noGrp="1"/>
          </p:cNvSpPr>
          <p:nvPr/>
        </p:nvSpPr>
        <p:spPr>
          <a:xfrm>
            <a:off x="685800" y="1666875"/>
            <a:ext cx="6477000" cy="304800"/>
          </a:xfrm>
          <a:prstGeom prst="rect">
            <a:avLst/>
          </a:prstGeom>
          <a:noFill/>
          <a:ln w="0">
            <a:noFill/>
          </a:ln>
        </p:spPr>
        <p:txBody>
          <a:bodyPr anchor="ctr">
            <a:normAutofit fontScale="100000"/>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AFTER THE DALLAS EVENT</a:t>
            </a:r>
          </a:p>
        </p:txBody>
      </p:sp>
      <p:sp>
        <p:nvSpPr>
          <p:cNvPr id="6" name="Rectangle 5">
            <a:extLst>
              <a:ext uri="{FF2B5EF4-FFF2-40B4-BE49-F238E27FC236}">
                <a16:creationId xmlns:a16="http://schemas.microsoft.com/office/drawing/2014/main" id="{942327BF-21F1-4D99-8323-656D04606B83}"/>
              </a:ext>
            </a:extLst>
          </p:cNvPr>
          <p:cNvSpPr>
            <a:spLocks noGrp="1"/>
          </p:cNvSpPr>
          <p:nvPr/>
        </p:nvSpPr>
        <p:spPr>
          <a:xfrm>
            <a:off x="685800" y="2028825"/>
            <a:ext cx="6477000" cy="1714500"/>
          </a:xfrm>
          <a:prstGeom prst="rect">
            <a:avLst/>
          </a:prstGeom>
          <a:noFill/>
          <a:ln w="0">
            <a:noFill/>
          </a:ln>
        </p:spPr>
        <p:txBody>
          <a:bodyPr anchor="ctr">
            <a:normAutofit fontScale="100000"/>
          </a:bodyPr>
          <a:lstStyle/>
          <a:p>
            <a:pPr algn="l">
              <a:buNone/>
              <a:defRPr sz="1650" b="0">
                <a:solidFill>
                  <a:srgbClr val="17243A"/>
                </a:solidFill>
                <a:latin typeface="Avenir Next"/>
                <a:ea typeface="Avenir Next"/>
                <a:cs typeface="Avenir Next"/>
              </a:defRPr>
            </a:pPr>
            <a:r>
              <a:rPr sz="1650" b="0">
                <a:solidFill>
                  <a:srgbClr val="17243A"/>
                </a:solidFill>
                <a:latin typeface="Avenir Next"/>
                <a:ea typeface="Avenir Next"/>
                <a:cs typeface="Avenir Next"/>
              </a:rPr>
              <a:t>The team reconciles Dallas revenue and expenses, completes supplier obligations and reports the program and fundraising results to Freedom House and sponsors. The governing agreement determines the final beneficiary payment.</a:t>
            </a:r>
          </a:p>
        </p:txBody>
      </p:sp>
      <p:sp>
        <p:nvSpPr>
          <p:cNvPr id="7" name="Rectangle 6">
            <a:extLst>
              <a:ext uri="{FF2B5EF4-FFF2-40B4-BE49-F238E27FC236}">
                <a16:creationId xmlns:a16="http://schemas.microsoft.com/office/drawing/2014/main" id="{CD124F6B-9241-48AA-B8F7-19CA0831266F}"/>
              </a:ext>
            </a:extLst>
          </p:cNvPr>
          <p:cNvSpPr>
            <a:spLocks noGrp="1"/>
          </p:cNvSpPr>
          <p:nvPr/>
        </p:nvSpPr>
        <p:spPr>
          <a:xfrm>
            <a:off x="7905750" y="1666875"/>
            <a:ext cx="3600450" cy="285750"/>
          </a:xfrm>
          <a:prstGeom prst="rect">
            <a:avLst/>
          </a:prstGeom>
          <a:noFill/>
          <a:ln w="0">
            <a:noFill/>
          </a:ln>
        </p:spPr>
        <p:txBody>
          <a:bodyPr anchor="ctr">
            <a:normAutofit/>
          </a:bodyPr>
          <a:lstStyle/>
          <a:p>
            <a:pPr algn="l">
              <a:buNone/>
              <a:defRPr sz="1125" b="1">
                <a:solidFill>
                  <a:srgbClr val="002D62"/>
                </a:solidFill>
                <a:latin typeface="Avenir Next"/>
                <a:ea typeface="Avenir Next"/>
                <a:cs typeface="Avenir Next"/>
              </a:defRPr>
            </a:pPr>
            <a:r>
              <a:rPr sz="1125" b="1">
                <a:solidFill>
                  <a:srgbClr val="002D62"/>
                </a:solidFill>
                <a:latin typeface="Avenir Next"/>
                <a:ea typeface="Avenir Next"/>
                <a:cs typeface="Avenir Next"/>
              </a:rPr>
              <a:t>PLANNING QUESTIONS</a:t>
            </a:r>
          </a:p>
        </p:txBody>
      </p:sp>
      <p:sp>
        <p:nvSpPr>
          <p:cNvPr id="8" name="Rectangle 7">
            <a:extLst>
              <a:ext uri="{FF2B5EF4-FFF2-40B4-BE49-F238E27FC236}">
                <a16:creationId xmlns:a16="http://schemas.microsoft.com/office/drawing/2014/main" id="{5407B1B5-8202-48C3-BFDF-65127DF37E62}"/>
              </a:ext>
            </a:extLst>
          </p:cNvPr>
          <p:cNvSpPr>
            <a:spLocks noGrp="1"/>
          </p:cNvSpPr>
          <p:nvPr/>
        </p:nvSpPr>
        <p:spPr>
          <a:xfrm>
            <a:off x="7905750" y="2028825"/>
            <a:ext cx="3600450" cy="19050"/>
          </a:xfrm>
          <a:prstGeom prst="rect">
            <a:avLst/>
          </a:prstGeom>
          <a:solidFill>
            <a:srgbClr val="002D62"/>
          </a:solidFill>
          <a:ln w="0">
            <a:noFill/>
          </a:ln>
        </p:spPr>
        <p:txBody>
          <a:bodyPr/>
          <a:lstStyle/>
          <a:p>
            <a:endParaRPr/>
          </a:p>
        </p:txBody>
      </p:sp>
      <p:sp>
        <p:nvSpPr>
          <p:cNvPr id="9" name="Rectangle 8">
            <a:extLst>
              <a:ext uri="{FF2B5EF4-FFF2-40B4-BE49-F238E27FC236}">
                <a16:creationId xmlns:a16="http://schemas.microsoft.com/office/drawing/2014/main" id="{80B84823-ABE3-4AAD-B47C-18E04096EC06}"/>
              </a:ext>
            </a:extLst>
          </p:cNvPr>
          <p:cNvSpPr>
            <a:spLocks noGrp="1"/>
          </p:cNvSpPr>
          <p:nvPr/>
        </p:nvSpPr>
        <p:spPr>
          <a:xfrm>
            <a:off x="7905750" y="2200275"/>
            <a:ext cx="3600450" cy="476250"/>
          </a:xfrm>
          <a:prstGeom prst="rect">
            <a:avLst/>
          </a:prstGeom>
          <a:noFill/>
          <a:ln w="0">
            <a:noFill/>
          </a:ln>
        </p:spPr>
        <p:txBody>
          <a:bodyPr anchor="ctr">
            <a:normAutofit fontScale="10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Who approves the final Dallas accounts?</a:t>
            </a:r>
          </a:p>
        </p:txBody>
      </p:sp>
      <p:sp>
        <p:nvSpPr>
          <p:cNvPr id="10" name="Rectangle 9">
            <a:extLst>
              <a:ext uri="{FF2B5EF4-FFF2-40B4-BE49-F238E27FC236}">
                <a16:creationId xmlns:a16="http://schemas.microsoft.com/office/drawing/2014/main" id="{1DAA95DC-0006-41F6-AEE0-1F82FA8B9BB9}"/>
              </a:ext>
            </a:extLst>
          </p:cNvPr>
          <p:cNvSpPr>
            <a:spLocks noGrp="1"/>
          </p:cNvSpPr>
          <p:nvPr/>
        </p:nvSpPr>
        <p:spPr>
          <a:xfrm>
            <a:off x="7905750" y="2790825"/>
            <a:ext cx="3600450" cy="476250"/>
          </a:xfrm>
          <a:prstGeom prst="rect">
            <a:avLst/>
          </a:prstGeom>
          <a:noFill/>
          <a:ln w="0">
            <a:noFill/>
          </a:ln>
        </p:spPr>
        <p:txBody>
          <a:bodyPr anchor="ctr">
            <a:normAutofit fontScale="10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Which supplier obligations remain?</a:t>
            </a:r>
          </a:p>
        </p:txBody>
      </p:sp>
      <p:sp>
        <p:nvSpPr>
          <p:cNvPr id="11" name="Rectangle 10">
            <a:extLst>
              <a:ext uri="{FF2B5EF4-FFF2-40B4-BE49-F238E27FC236}">
                <a16:creationId xmlns:a16="http://schemas.microsoft.com/office/drawing/2014/main" id="{9CE4201F-8388-4647-94D9-7345562B269F}"/>
              </a:ext>
            </a:extLst>
          </p:cNvPr>
          <p:cNvSpPr>
            <a:spLocks noGrp="1"/>
          </p:cNvSpPr>
          <p:nvPr/>
        </p:nvSpPr>
        <p:spPr>
          <a:xfrm>
            <a:off x="7905750" y="3381375"/>
            <a:ext cx="3600450" cy="476250"/>
          </a:xfrm>
          <a:prstGeom prst="rect">
            <a:avLst/>
          </a:prstGeom>
          <a:noFill/>
          <a:ln w="0">
            <a:noFill/>
          </a:ln>
        </p:spPr>
        <p:txBody>
          <a:bodyPr anchor="ctr">
            <a:normAutofit fontScale="10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Have all sponsor benefits been delivered?</a:t>
            </a:r>
          </a:p>
        </p:txBody>
      </p:sp>
      <p:sp>
        <p:nvSpPr>
          <p:cNvPr id="12" name="Rectangle 11">
            <a:extLst>
              <a:ext uri="{FF2B5EF4-FFF2-40B4-BE49-F238E27FC236}">
                <a16:creationId xmlns:a16="http://schemas.microsoft.com/office/drawing/2014/main" id="{04BEFB5E-5A24-4BAC-A4EE-94FCA6A732C1}"/>
              </a:ext>
            </a:extLst>
          </p:cNvPr>
          <p:cNvSpPr>
            <a:spLocks noGrp="1"/>
          </p:cNvSpPr>
          <p:nvPr/>
        </p:nvSpPr>
        <p:spPr>
          <a:xfrm>
            <a:off x="7905750" y="3971925"/>
            <a:ext cx="3600450" cy="476250"/>
          </a:xfrm>
          <a:prstGeom prst="rect">
            <a:avLst/>
          </a:prstGeom>
          <a:noFill/>
          <a:ln w="0">
            <a:noFill/>
          </a:ln>
        </p:spPr>
        <p:txBody>
          <a:bodyPr anchor="ctr">
            <a:normAutofit fontScale="100000"/>
          </a:bodyPr>
          <a:lstStyle/>
          <a:p>
            <a:pPr algn="l">
              <a:buNone/>
              <a:defRPr sz="1350" b="0">
                <a:solidFill>
                  <a:srgbClr val="17243A"/>
                </a:solidFill>
                <a:latin typeface="Avenir Next"/>
                <a:ea typeface="Avenir Next"/>
                <a:cs typeface="Avenir Next"/>
              </a:defRPr>
            </a:pPr>
            <a:r>
              <a:rPr sz="1350" b="0">
                <a:solidFill>
                  <a:srgbClr val="17243A"/>
                </a:solidFill>
                <a:latin typeface="Avenir Next"/>
                <a:ea typeface="Avenir Next"/>
                <a:cs typeface="Avenir Next"/>
              </a:rPr>
              <a:t>When is the beneficiary payment due?</a:t>
            </a:r>
          </a:p>
        </p:txBody>
      </p:sp>
      <p:sp>
        <p:nvSpPr>
          <p:cNvPr id="13" name="Rectangle 12">
            <a:extLst>
              <a:ext uri="{FF2B5EF4-FFF2-40B4-BE49-F238E27FC236}">
                <a16:creationId xmlns:a16="http://schemas.microsoft.com/office/drawing/2014/main" id="{197E7ABE-A898-4F9F-918A-F999BE4EDEDD}"/>
              </a:ext>
            </a:extLst>
          </p:cNvPr>
          <p:cNvSpPr>
            <a:spLocks noGrp="1"/>
          </p:cNvSpPr>
          <p:nvPr/>
        </p:nvSpPr>
        <p:spPr>
          <a:xfrm>
            <a:off x="685800" y="4219575"/>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7FB0CADF-E906-4FBD-97CB-8AAC8E33B717}"/>
              </a:ext>
            </a:extLst>
          </p:cNvPr>
          <p:cNvSpPr>
            <a:spLocks noGrp="1"/>
          </p:cNvSpPr>
          <p:nvPr/>
        </p:nvSpPr>
        <p:spPr>
          <a:xfrm>
            <a:off x="895350" y="411480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Reconcile revenue and expenses</a:t>
            </a:r>
          </a:p>
        </p:txBody>
      </p:sp>
      <p:sp>
        <p:nvSpPr>
          <p:cNvPr id="15" name="Rectangle 14">
            <a:extLst>
              <a:ext uri="{FF2B5EF4-FFF2-40B4-BE49-F238E27FC236}">
                <a16:creationId xmlns:a16="http://schemas.microsoft.com/office/drawing/2014/main" id="{B8895816-B839-4AE5-8A70-C44FCBDD9EEB}"/>
              </a:ext>
            </a:extLst>
          </p:cNvPr>
          <p:cNvSpPr>
            <a:spLocks noGrp="1"/>
          </p:cNvSpPr>
          <p:nvPr/>
        </p:nvSpPr>
        <p:spPr>
          <a:xfrm>
            <a:off x="685800" y="463867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31A44ECD-96BA-418C-BA14-DF36D1CA364B}"/>
              </a:ext>
            </a:extLst>
          </p:cNvPr>
          <p:cNvSpPr>
            <a:spLocks noGrp="1"/>
          </p:cNvSpPr>
          <p:nvPr/>
        </p:nvSpPr>
        <p:spPr>
          <a:xfrm>
            <a:off x="895350" y="453390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Report results to Freedom House and sponsors</a:t>
            </a:r>
          </a:p>
        </p:txBody>
      </p:sp>
      <p:sp>
        <p:nvSpPr>
          <p:cNvPr id="17" name="Rectangle 16">
            <a:extLst>
              <a:ext uri="{FF2B5EF4-FFF2-40B4-BE49-F238E27FC236}">
                <a16:creationId xmlns:a16="http://schemas.microsoft.com/office/drawing/2014/main" id="{8141ED4F-636E-4505-91C2-E9EDB684E5F2}"/>
              </a:ext>
            </a:extLst>
          </p:cNvPr>
          <p:cNvSpPr>
            <a:spLocks noGrp="1"/>
          </p:cNvSpPr>
          <p:nvPr/>
        </p:nvSpPr>
        <p:spPr>
          <a:xfrm>
            <a:off x="685800" y="5057775"/>
            <a:ext cx="76200" cy="76200"/>
          </a:xfrm>
          <a:prstGeom prst="rect">
            <a:avLst/>
          </a:prstGeom>
          <a:solidFill>
            <a:srgbClr val="C8102E"/>
          </a:solidFill>
          <a:ln w="0">
            <a:noFill/>
          </a:ln>
        </p:spPr>
        <p:txBody>
          <a:bodyPr/>
          <a:lstStyle/>
          <a:p>
            <a:endParaRPr/>
          </a:p>
        </p:txBody>
      </p:sp>
      <p:sp>
        <p:nvSpPr>
          <p:cNvPr id="18" name="Rectangle 17">
            <a:extLst>
              <a:ext uri="{FF2B5EF4-FFF2-40B4-BE49-F238E27FC236}">
                <a16:creationId xmlns:a16="http://schemas.microsoft.com/office/drawing/2014/main" id="{56BA2654-E951-4972-B638-F7904243F88F}"/>
              </a:ext>
            </a:extLst>
          </p:cNvPr>
          <p:cNvSpPr>
            <a:spLocks noGrp="1"/>
          </p:cNvSpPr>
          <p:nvPr/>
        </p:nvSpPr>
        <p:spPr>
          <a:xfrm>
            <a:off x="895350" y="4953000"/>
            <a:ext cx="6553200" cy="381000"/>
          </a:xfrm>
          <a:prstGeom prst="rect">
            <a:avLst/>
          </a:prstGeom>
          <a:noFill/>
          <a:ln w="0">
            <a:noFill/>
          </a:ln>
        </p:spPr>
        <p:txBody>
          <a:bodyPr anchor="ctr">
            <a:normAutofit/>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Document audience and media response</a:t>
            </a:r>
          </a:p>
        </p:txBody>
      </p:sp>
      <p:sp>
        <p:nvSpPr>
          <p:cNvPr id="19" name="Rectangle 18">
            <a:extLst>
              <a:ext uri="{FF2B5EF4-FFF2-40B4-BE49-F238E27FC236}">
                <a16:creationId xmlns:a16="http://schemas.microsoft.com/office/drawing/2014/main" id="{E4692996-851A-4180-8C06-489B98CB5797}"/>
              </a:ext>
            </a:extLst>
          </p:cNvPr>
          <p:cNvSpPr>
            <a:spLocks noGrp="1"/>
          </p:cNvSpPr>
          <p:nvPr/>
        </p:nvSpPr>
        <p:spPr>
          <a:xfrm>
            <a:off x="685800" y="5476875"/>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11BC3CB8-C4E1-4DB9-A425-2516E009F71F}"/>
              </a:ext>
            </a:extLst>
          </p:cNvPr>
          <p:cNvSpPr>
            <a:spLocks noGrp="1"/>
          </p:cNvSpPr>
          <p:nvPr/>
        </p:nvSpPr>
        <p:spPr>
          <a:xfrm>
            <a:off x="895350" y="5372100"/>
            <a:ext cx="6553200" cy="381000"/>
          </a:xfrm>
          <a:prstGeom prst="rect">
            <a:avLst/>
          </a:prstGeom>
          <a:noFill/>
          <a:ln w="0">
            <a:noFill/>
          </a:ln>
        </p:spPr>
        <p:txBody>
          <a:bodyPr anchor="ctr">
            <a:normAutofit fontScale="100000"/>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Settle outstanding costs and obligations</a:t>
            </a:r>
          </a:p>
        </p:txBody>
      </p:sp>
      <p:sp>
        <p:nvSpPr>
          <p:cNvPr id="21" name="Rectangle 20">
            <a:extLst>
              <a:ext uri="{FF2B5EF4-FFF2-40B4-BE49-F238E27FC236}">
                <a16:creationId xmlns:a16="http://schemas.microsoft.com/office/drawing/2014/main" id="{F9F0A387-454E-47D5-AB26-922FAD23BFCB}"/>
              </a:ext>
            </a:extLst>
          </p:cNvPr>
          <p:cNvSpPr>
            <a:spLocks noGrp="1"/>
          </p:cNvSpPr>
          <p:nvPr/>
        </p:nvSpPr>
        <p:spPr>
          <a:xfrm>
            <a:off x="685800" y="5895975"/>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55284A91-ADFE-408D-AB4A-E352DC98500A}"/>
              </a:ext>
            </a:extLst>
          </p:cNvPr>
          <p:cNvSpPr>
            <a:spLocks noGrp="1"/>
          </p:cNvSpPr>
          <p:nvPr/>
        </p:nvSpPr>
        <p:spPr>
          <a:xfrm>
            <a:off x="895350" y="5791200"/>
            <a:ext cx="6553200" cy="381000"/>
          </a:xfrm>
          <a:prstGeom prst="rect">
            <a:avLst/>
          </a:prstGeom>
          <a:noFill/>
          <a:ln w="0">
            <a:noFill/>
          </a:ln>
        </p:spPr>
        <p:txBody>
          <a:bodyPr anchor="ctr">
            <a:normAutofit fontScale="100000"/>
          </a:bodyPr>
          <a:lstStyle/>
          <a:p>
            <a:pPr algn="l">
              <a:buNone/>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Complete the beneficiary payment and final report</a:t>
            </a:r>
          </a:p>
        </p:txBody>
      </p:sp>
      <p:sp>
        <p:nvSpPr>
          <p:cNvPr id="23" name="Rectangle 22">
            <a:extLst>
              <a:ext uri="{FF2B5EF4-FFF2-40B4-BE49-F238E27FC236}">
                <a16:creationId xmlns:a16="http://schemas.microsoft.com/office/drawing/2014/main" id="{17ECFAC3-3CBC-44C5-BC18-B6965DD4F2EE}"/>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WORKING DRAFT</a:t>
            </a:r>
          </a:p>
        </p:txBody>
      </p:sp>
      <p:sp>
        <p:nvSpPr>
          <p:cNvPr id="24" name="Rectangle 23">
            <a:extLst>
              <a:ext uri="{FF2B5EF4-FFF2-40B4-BE49-F238E27FC236}">
                <a16:creationId xmlns:a16="http://schemas.microsoft.com/office/drawing/2014/main" id="{7DD68BD1-B736-4C61-BCB5-4496EC23D891}"/>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1382762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0DA4256C-DBCA-49B4-8CA1-244DEFAA03FF}"/>
              </a:ext>
            </a:extLst>
          </p:cNvPr>
          <p:cNvSpPr>
            <a:spLocks noGrp="1"/>
          </p:cNvSpPr>
          <p:nvPr/>
        </p:nvSpPr>
        <p:spPr>
          <a:xfrm>
            <a:off x="685800" y="304800"/>
            <a:ext cx="3333750" cy="266700"/>
          </a:xfrm>
          <a:prstGeom prst="rect">
            <a:avLst/>
          </a:prstGeom>
          <a:noFill/>
          <a:ln w="0">
            <a:noFill/>
          </a:ln>
        </p:spPr>
        <p:txBody>
          <a:bodyPr anchor="ctr">
            <a:normAutofit/>
          </a:bodyPr>
          <a:lstStyle/>
          <a:p>
            <a:pPr algn="l">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NEXT DISCUSSION</a:t>
            </a:r>
          </a:p>
        </p:txBody>
      </p:sp>
      <p:sp>
        <p:nvSpPr>
          <p:cNvPr id="2" name="Rectangle 1">
            <a:extLst>
              <a:ext uri="{FF2B5EF4-FFF2-40B4-BE49-F238E27FC236}">
                <a16:creationId xmlns:a16="http://schemas.microsoft.com/office/drawing/2014/main" id="{0FA1DB2F-CB89-445C-80DA-A4D9188A5A81}"/>
              </a:ext>
            </a:extLst>
          </p:cNvPr>
          <p:cNvSpPr>
            <a:spLocks noGrp="1"/>
          </p:cNvSpPr>
          <p:nvPr/>
        </p:nvSpPr>
        <p:spPr>
          <a:xfrm>
            <a:off x="685800" y="628650"/>
            <a:ext cx="10382250" cy="552450"/>
          </a:xfrm>
          <a:prstGeom prst="rect">
            <a:avLst/>
          </a:prstGeom>
          <a:noFill/>
          <a:ln w="0">
            <a:noFill/>
          </a:ln>
        </p:spPr>
        <p:txBody>
          <a:bodyPr anchor="ctr">
            <a:normAutofit fontScale="100000"/>
          </a:bodyPr>
          <a:lstStyle/>
          <a:p>
            <a:pPr algn="l">
              <a:buNone/>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Dallas development funding</a:t>
            </a:r>
          </a:p>
        </p:txBody>
      </p:sp>
      <p:sp>
        <p:nvSpPr>
          <p:cNvPr id="3" name="Rectangle 2">
            <a:extLst>
              <a:ext uri="{FF2B5EF4-FFF2-40B4-BE49-F238E27FC236}">
                <a16:creationId xmlns:a16="http://schemas.microsoft.com/office/drawing/2014/main" id="{B0812BFC-5C0F-4026-AF48-B4EFA1BFD69D}"/>
              </a:ext>
            </a:extLst>
          </p:cNvPr>
          <p:cNvSpPr>
            <a:spLocks noGrp="1"/>
          </p:cNvSpPr>
          <p:nvPr/>
        </p:nvSpPr>
        <p:spPr>
          <a:xfrm>
            <a:off x="685800" y="1314450"/>
            <a:ext cx="10820400" cy="19050"/>
          </a:xfrm>
          <a:prstGeom prst="rect">
            <a:avLst/>
          </a:prstGeom>
          <a:solidFill>
            <a:srgbClr val="C9D1D9"/>
          </a:solidFill>
          <a:ln w="0">
            <a:noFill/>
          </a:ln>
        </p:spPr>
        <p:txBody>
          <a:bodyPr/>
          <a:lstStyle/>
          <a:p>
            <a:endParaRPr/>
          </a:p>
        </p:txBody>
      </p:sp>
      <p:sp>
        <p:nvSpPr>
          <p:cNvPr id="4" name="Rectangle 3">
            <a:extLst>
              <a:ext uri="{FF2B5EF4-FFF2-40B4-BE49-F238E27FC236}">
                <a16:creationId xmlns:a16="http://schemas.microsoft.com/office/drawing/2014/main" id="{85D154F9-1377-4EDD-8FCA-30AAE4F40671}"/>
              </a:ext>
            </a:extLst>
          </p:cNvPr>
          <p:cNvSpPr>
            <a:spLocks noGrp="1"/>
          </p:cNvSpPr>
          <p:nvPr/>
        </p:nvSpPr>
        <p:spPr>
          <a:xfrm>
            <a:off x="11049000" y="304800"/>
            <a:ext cx="457200" cy="266700"/>
          </a:xfrm>
          <a:prstGeom prst="rect">
            <a:avLst/>
          </a:prstGeom>
          <a:noFill/>
          <a:ln w="0">
            <a:noFill/>
          </a:ln>
        </p:spPr>
        <p:txBody>
          <a:bodyPr anchor="ctr">
            <a:normAutofit fontScale="100000"/>
          </a:bodyPr>
          <a:lstStyle/>
          <a:p>
            <a:pPr algn="r">
              <a:buNone/>
              <a:defRPr sz="1050" b="1">
                <a:solidFill>
                  <a:srgbClr val="5E6873"/>
                </a:solidFill>
                <a:latin typeface="Avenir Next"/>
                <a:ea typeface="Avenir Next"/>
                <a:cs typeface="Avenir Next"/>
              </a:defRPr>
            </a:pPr>
            <a:r>
              <a:rPr sz="1050" b="1">
                <a:solidFill>
                  <a:srgbClr val="5E6873"/>
                </a:solidFill>
                <a:latin typeface="Avenir Next"/>
                <a:ea typeface="Avenir Next"/>
                <a:cs typeface="Avenir Next"/>
              </a:rPr>
              <a:t>16</a:t>
            </a:r>
          </a:p>
        </p:txBody>
      </p:sp>
      <p:sp>
        <p:nvSpPr>
          <p:cNvPr id="5" name="Rectangle 4">
            <a:extLst>
              <a:ext uri="{FF2B5EF4-FFF2-40B4-BE49-F238E27FC236}">
                <a16:creationId xmlns:a16="http://schemas.microsoft.com/office/drawing/2014/main" id="{E69E07C7-6935-472C-896E-41E5BBD46666}"/>
              </a:ext>
            </a:extLst>
          </p:cNvPr>
          <p:cNvSpPr>
            <a:spLocks noGrp="1"/>
          </p:cNvSpPr>
          <p:nvPr/>
        </p:nvSpPr>
        <p:spPr>
          <a:xfrm>
            <a:off x="685800" y="1609725"/>
            <a:ext cx="9906000" cy="476250"/>
          </a:xfrm>
          <a:prstGeom prst="rect">
            <a:avLst/>
          </a:prstGeom>
          <a:noFill/>
          <a:ln w="0">
            <a:noFill/>
          </a:ln>
        </p:spPr>
        <p:txBody>
          <a:bodyPr anchor="ctr">
            <a:normAutofit fontScale="93169"/>
          </a:bodyPr>
          <a:lstStyle/>
          <a:p>
            <a:pPr algn="l">
              <a:buNone/>
              <a:defRPr sz="1800" b="1">
                <a:solidFill>
                  <a:srgbClr val="17243A"/>
                </a:solidFill>
                <a:latin typeface="Avenir Next"/>
                <a:ea typeface="Avenir Next"/>
                <a:cs typeface="Avenir Next"/>
              </a:defRPr>
            </a:pPr>
            <a:r>
              <a:rPr sz="1800" b="1">
                <a:solidFill>
                  <a:srgbClr val="17243A"/>
                </a:solidFill>
                <a:latin typeface="Avenir Next"/>
                <a:ea typeface="Avenir Next"/>
                <a:cs typeface="Avenir Next"/>
              </a:rPr>
              <a:t>The first funding must cover approved development and deposits before larger commitments.</a:t>
            </a:r>
          </a:p>
        </p:txBody>
      </p:sp>
      <p:sp>
        <p:nvSpPr>
          <p:cNvPr id="6" name="Rectangle 5">
            <a:extLst>
              <a:ext uri="{FF2B5EF4-FFF2-40B4-BE49-F238E27FC236}">
                <a16:creationId xmlns:a16="http://schemas.microsoft.com/office/drawing/2014/main" id="{724D07A7-C29A-46A0-A862-091FA5263125}"/>
              </a:ext>
            </a:extLst>
          </p:cNvPr>
          <p:cNvSpPr>
            <a:spLocks noGrp="1"/>
          </p:cNvSpPr>
          <p:nvPr/>
        </p:nvSpPr>
        <p:spPr>
          <a:xfrm>
            <a:off x="685800" y="2571750"/>
            <a:ext cx="4000500" cy="304800"/>
          </a:xfrm>
          <a:prstGeom prst="rect">
            <a:avLst/>
          </a:prstGeom>
          <a:noFill/>
          <a:ln w="0">
            <a:noFill/>
          </a:ln>
        </p:spPr>
        <p:txBody>
          <a:bodyPr anchor="ctr">
            <a:normAutofit/>
          </a:bodyPr>
          <a:lstStyle/>
          <a:p>
            <a:pPr algn="l">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USES OF FUNDS</a:t>
            </a:r>
          </a:p>
        </p:txBody>
      </p:sp>
      <p:sp>
        <p:nvSpPr>
          <p:cNvPr id="7" name="Rectangle 6">
            <a:extLst>
              <a:ext uri="{FF2B5EF4-FFF2-40B4-BE49-F238E27FC236}">
                <a16:creationId xmlns:a16="http://schemas.microsoft.com/office/drawing/2014/main" id="{2E86AA07-D841-41C6-A66C-CC07297CD3C3}"/>
              </a:ext>
            </a:extLst>
          </p:cNvPr>
          <p:cNvSpPr>
            <a:spLocks noGrp="1"/>
          </p:cNvSpPr>
          <p:nvPr/>
        </p:nvSpPr>
        <p:spPr>
          <a:xfrm>
            <a:off x="685800" y="3152775"/>
            <a:ext cx="76200" cy="76200"/>
          </a:xfrm>
          <a:prstGeom prst="rect">
            <a:avLst/>
          </a:prstGeom>
          <a:solidFill>
            <a:srgbClr val="C8102E"/>
          </a:solidFill>
          <a:ln w="0">
            <a:noFill/>
          </a:ln>
        </p:spPr>
        <p:txBody>
          <a:bodyPr/>
          <a:lstStyle/>
          <a:p>
            <a:endParaRPr/>
          </a:p>
        </p:txBody>
      </p:sp>
      <p:sp>
        <p:nvSpPr>
          <p:cNvPr id="8" name="Rectangle 7">
            <a:extLst>
              <a:ext uri="{FF2B5EF4-FFF2-40B4-BE49-F238E27FC236}">
                <a16:creationId xmlns:a16="http://schemas.microsoft.com/office/drawing/2014/main" id="{4F9FBD29-BC0F-411C-AC1D-48B08DB96E21}"/>
              </a:ext>
            </a:extLst>
          </p:cNvPr>
          <p:cNvSpPr>
            <a:spLocks noGrp="1"/>
          </p:cNvSpPr>
          <p:nvPr/>
        </p:nvSpPr>
        <p:spPr>
          <a:xfrm>
            <a:off x="895350" y="3048000"/>
            <a:ext cx="4743450" cy="4095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Contracted producer and development support</a:t>
            </a:r>
          </a:p>
        </p:txBody>
      </p:sp>
      <p:sp>
        <p:nvSpPr>
          <p:cNvPr id="9" name="Rectangle 8">
            <a:extLst>
              <a:ext uri="{FF2B5EF4-FFF2-40B4-BE49-F238E27FC236}">
                <a16:creationId xmlns:a16="http://schemas.microsoft.com/office/drawing/2014/main" id="{9748B27F-B847-409F-812E-76392015828B}"/>
              </a:ext>
            </a:extLst>
          </p:cNvPr>
          <p:cNvSpPr>
            <a:spLocks noGrp="1"/>
          </p:cNvSpPr>
          <p:nvPr/>
        </p:nvSpPr>
        <p:spPr>
          <a:xfrm>
            <a:off x="685800" y="3600450"/>
            <a:ext cx="76200" cy="76200"/>
          </a:xfrm>
          <a:prstGeom prst="rect">
            <a:avLst/>
          </a:prstGeom>
          <a:solidFill>
            <a:srgbClr val="C8102E"/>
          </a:solidFill>
          <a:ln w="0">
            <a:noFill/>
          </a:ln>
        </p:spPr>
        <p:txBody>
          <a:bodyPr/>
          <a:lstStyle/>
          <a:p>
            <a:endParaRPr/>
          </a:p>
        </p:txBody>
      </p:sp>
      <p:sp>
        <p:nvSpPr>
          <p:cNvPr id="10" name="Rectangle 9">
            <a:extLst>
              <a:ext uri="{FF2B5EF4-FFF2-40B4-BE49-F238E27FC236}">
                <a16:creationId xmlns:a16="http://schemas.microsoft.com/office/drawing/2014/main" id="{12959CEC-021E-4D44-9A47-427EABF67A09}"/>
              </a:ext>
            </a:extLst>
          </p:cNvPr>
          <p:cNvSpPr>
            <a:spLocks noGrp="1"/>
          </p:cNvSpPr>
          <p:nvPr/>
        </p:nvSpPr>
        <p:spPr>
          <a:xfrm>
            <a:off x="895350" y="3495675"/>
            <a:ext cx="4743450" cy="4095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Dallas program expenses</a:t>
            </a:r>
          </a:p>
        </p:txBody>
      </p:sp>
      <p:sp>
        <p:nvSpPr>
          <p:cNvPr id="11" name="Rectangle 10">
            <a:extLst>
              <a:ext uri="{FF2B5EF4-FFF2-40B4-BE49-F238E27FC236}">
                <a16:creationId xmlns:a16="http://schemas.microsoft.com/office/drawing/2014/main" id="{3FD93358-FFD1-4B24-B1DD-236F12C8B646}"/>
              </a:ext>
            </a:extLst>
          </p:cNvPr>
          <p:cNvSpPr>
            <a:spLocks noGrp="1"/>
          </p:cNvSpPr>
          <p:nvPr/>
        </p:nvSpPr>
        <p:spPr>
          <a:xfrm>
            <a:off x="685800" y="4048125"/>
            <a:ext cx="76200" cy="76200"/>
          </a:xfrm>
          <a:prstGeom prst="rect">
            <a:avLst/>
          </a:prstGeom>
          <a:solidFill>
            <a:srgbClr val="C8102E"/>
          </a:solidFill>
          <a:ln w="0">
            <a:noFill/>
          </a:ln>
        </p:spPr>
        <p:txBody>
          <a:bodyPr/>
          <a:lstStyle/>
          <a:p>
            <a:endParaRPr/>
          </a:p>
        </p:txBody>
      </p:sp>
      <p:sp>
        <p:nvSpPr>
          <p:cNvPr id="12" name="Rectangle 11">
            <a:extLst>
              <a:ext uri="{FF2B5EF4-FFF2-40B4-BE49-F238E27FC236}">
                <a16:creationId xmlns:a16="http://schemas.microsoft.com/office/drawing/2014/main" id="{48579FA0-B3A8-46AD-B3AE-2EDC9F6FA11D}"/>
              </a:ext>
            </a:extLst>
          </p:cNvPr>
          <p:cNvSpPr>
            <a:spLocks noGrp="1"/>
          </p:cNvSpPr>
          <p:nvPr/>
        </p:nvSpPr>
        <p:spPr>
          <a:xfrm>
            <a:off x="895350" y="3943350"/>
            <a:ext cx="4743450" cy="4095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Professional services and insurance</a:t>
            </a:r>
          </a:p>
        </p:txBody>
      </p:sp>
      <p:sp>
        <p:nvSpPr>
          <p:cNvPr id="13" name="Rectangle 12">
            <a:extLst>
              <a:ext uri="{FF2B5EF4-FFF2-40B4-BE49-F238E27FC236}">
                <a16:creationId xmlns:a16="http://schemas.microsoft.com/office/drawing/2014/main" id="{017E0242-2667-40E5-BFFA-351BB7479A94}"/>
              </a:ext>
            </a:extLst>
          </p:cNvPr>
          <p:cNvSpPr>
            <a:spLocks noGrp="1"/>
          </p:cNvSpPr>
          <p:nvPr/>
        </p:nvSpPr>
        <p:spPr>
          <a:xfrm>
            <a:off x="685800" y="4495800"/>
            <a:ext cx="76200" cy="76200"/>
          </a:xfrm>
          <a:prstGeom prst="rect">
            <a:avLst/>
          </a:prstGeom>
          <a:solidFill>
            <a:srgbClr val="C8102E"/>
          </a:solidFill>
          <a:ln w="0">
            <a:noFill/>
          </a:ln>
        </p:spPr>
        <p:txBody>
          <a:bodyPr/>
          <a:lstStyle/>
          <a:p>
            <a:endParaRPr/>
          </a:p>
        </p:txBody>
      </p:sp>
      <p:sp>
        <p:nvSpPr>
          <p:cNvPr id="14" name="Rectangle 13">
            <a:extLst>
              <a:ext uri="{FF2B5EF4-FFF2-40B4-BE49-F238E27FC236}">
                <a16:creationId xmlns:a16="http://schemas.microsoft.com/office/drawing/2014/main" id="{4B5892A5-E8C5-4DAF-9CFD-ED9956865CB5}"/>
              </a:ext>
            </a:extLst>
          </p:cNvPr>
          <p:cNvSpPr>
            <a:spLocks noGrp="1"/>
          </p:cNvSpPr>
          <p:nvPr/>
        </p:nvSpPr>
        <p:spPr>
          <a:xfrm>
            <a:off x="895350" y="4391025"/>
            <a:ext cx="4743450" cy="4095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Venue and talent deposits within approved scope</a:t>
            </a:r>
          </a:p>
        </p:txBody>
      </p:sp>
      <p:sp>
        <p:nvSpPr>
          <p:cNvPr id="15" name="Rectangle 14">
            <a:extLst>
              <a:ext uri="{FF2B5EF4-FFF2-40B4-BE49-F238E27FC236}">
                <a16:creationId xmlns:a16="http://schemas.microsoft.com/office/drawing/2014/main" id="{B87FDDF1-B9E8-47B7-B587-6168F0539698}"/>
              </a:ext>
            </a:extLst>
          </p:cNvPr>
          <p:cNvSpPr>
            <a:spLocks noGrp="1"/>
          </p:cNvSpPr>
          <p:nvPr/>
        </p:nvSpPr>
        <p:spPr>
          <a:xfrm>
            <a:off x="685800" y="4943475"/>
            <a:ext cx="76200" cy="76200"/>
          </a:xfrm>
          <a:prstGeom prst="rect">
            <a:avLst/>
          </a:prstGeom>
          <a:solidFill>
            <a:srgbClr val="C8102E"/>
          </a:solidFill>
          <a:ln w="0">
            <a:noFill/>
          </a:ln>
        </p:spPr>
        <p:txBody>
          <a:bodyPr/>
          <a:lstStyle/>
          <a:p>
            <a:endParaRPr/>
          </a:p>
        </p:txBody>
      </p:sp>
      <p:sp>
        <p:nvSpPr>
          <p:cNvPr id="16" name="Rectangle 15">
            <a:extLst>
              <a:ext uri="{FF2B5EF4-FFF2-40B4-BE49-F238E27FC236}">
                <a16:creationId xmlns:a16="http://schemas.microsoft.com/office/drawing/2014/main" id="{6FA93B27-0E33-477D-98B7-999D754E317B}"/>
              </a:ext>
            </a:extLst>
          </p:cNvPr>
          <p:cNvSpPr>
            <a:spLocks noGrp="1"/>
          </p:cNvSpPr>
          <p:nvPr/>
        </p:nvSpPr>
        <p:spPr>
          <a:xfrm>
            <a:off x="895350" y="4838700"/>
            <a:ext cx="4743450" cy="4095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Working capital and contingency</a:t>
            </a:r>
          </a:p>
        </p:txBody>
      </p:sp>
      <p:sp>
        <p:nvSpPr>
          <p:cNvPr id="17" name="Rectangle 16">
            <a:extLst>
              <a:ext uri="{FF2B5EF4-FFF2-40B4-BE49-F238E27FC236}">
                <a16:creationId xmlns:a16="http://schemas.microsoft.com/office/drawing/2014/main" id="{98F8B0D3-563B-4A62-AE37-838E91F90ECB}"/>
              </a:ext>
            </a:extLst>
          </p:cNvPr>
          <p:cNvSpPr>
            <a:spLocks noGrp="1"/>
          </p:cNvSpPr>
          <p:nvPr/>
        </p:nvSpPr>
        <p:spPr>
          <a:xfrm>
            <a:off x="6191250" y="2457450"/>
            <a:ext cx="19050" cy="3048000"/>
          </a:xfrm>
          <a:prstGeom prst="rect">
            <a:avLst/>
          </a:prstGeom>
          <a:solidFill>
            <a:srgbClr val="C9D1D9"/>
          </a:solidFill>
          <a:ln w="0">
            <a:noFill/>
          </a:ln>
        </p:spPr>
        <p:txBody>
          <a:bodyPr/>
          <a:lstStyle/>
          <a:p>
            <a:endParaRPr/>
          </a:p>
        </p:txBody>
      </p:sp>
      <p:sp>
        <p:nvSpPr>
          <p:cNvPr id="18" name="Rectangle 17">
            <a:extLst>
              <a:ext uri="{FF2B5EF4-FFF2-40B4-BE49-F238E27FC236}">
                <a16:creationId xmlns:a16="http://schemas.microsoft.com/office/drawing/2014/main" id="{5AF04B7E-426F-4081-A4EA-8734E6D385FB}"/>
              </a:ext>
            </a:extLst>
          </p:cNvPr>
          <p:cNvSpPr>
            <a:spLocks noGrp="1"/>
          </p:cNvSpPr>
          <p:nvPr/>
        </p:nvSpPr>
        <p:spPr>
          <a:xfrm>
            <a:off x="6762750" y="2571750"/>
            <a:ext cx="4476750" cy="304800"/>
          </a:xfrm>
          <a:prstGeom prst="rect">
            <a:avLst/>
          </a:prstGeom>
          <a:noFill/>
          <a:ln w="0">
            <a:noFill/>
          </a:ln>
        </p:spPr>
        <p:txBody>
          <a:bodyPr anchor="ctr">
            <a:normAutofit/>
          </a:bodyPr>
          <a:lstStyle/>
          <a:p>
            <a:pPr algn="l">
              <a:buNone/>
              <a:defRPr sz="1275" b="1">
                <a:solidFill>
                  <a:srgbClr val="002D62"/>
                </a:solidFill>
                <a:latin typeface="Avenir Next"/>
                <a:ea typeface="Avenir Next"/>
                <a:cs typeface="Avenir Next"/>
              </a:defRPr>
            </a:pPr>
            <a:r>
              <a:rPr sz="1275" b="1">
                <a:solidFill>
                  <a:srgbClr val="002D62"/>
                </a:solidFill>
                <a:latin typeface="Avenir Next"/>
                <a:ea typeface="Avenir Next"/>
                <a:cs typeface="Avenir Next"/>
              </a:rPr>
              <a:t>DECISIONS TO MAKE NEXT</a:t>
            </a:r>
          </a:p>
        </p:txBody>
      </p:sp>
      <p:sp>
        <p:nvSpPr>
          <p:cNvPr id="19" name="Rectangle 18">
            <a:extLst>
              <a:ext uri="{FF2B5EF4-FFF2-40B4-BE49-F238E27FC236}">
                <a16:creationId xmlns:a16="http://schemas.microsoft.com/office/drawing/2014/main" id="{9710758D-0FE7-4384-AA6F-1025FE113284}"/>
              </a:ext>
            </a:extLst>
          </p:cNvPr>
          <p:cNvSpPr>
            <a:spLocks noGrp="1"/>
          </p:cNvSpPr>
          <p:nvPr/>
        </p:nvSpPr>
        <p:spPr>
          <a:xfrm>
            <a:off x="6762750" y="3152775"/>
            <a:ext cx="76200" cy="76200"/>
          </a:xfrm>
          <a:prstGeom prst="rect">
            <a:avLst/>
          </a:prstGeom>
          <a:solidFill>
            <a:srgbClr val="C8102E"/>
          </a:solidFill>
          <a:ln w="0">
            <a:noFill/>
          </a:ln>
        </p:spPr>
        <p:txBody>
          <a:bodyPr/>
          <a:lstStyle/>
          <a:p>
            <a:endParaRPr/>
          </a:p>
        </p:txBody>
      </p:sp>
      <p:sp>
        <p:nvSpPr>
          <p:cNvPr id="20" name="Rectangle 19">
            <a:extLst>
              <a:ext uri="{FF2B5EF4-FFF2-40B4-BE49-F238E27FC236}">
                <a16:creationId xmlns:a16="http://schemas.microsoft.com/office/drawing/2014/main" id="{756F314C-1EBF-4E80-BB31-63E1B1FD679D}"/>
              </a:ext>
            </a:extLst>
          </p:cNvPr>
          <p:cNvSpPr>
            <a:spLocks noGrp="1"/>
          </p:cNvSpPr>
          <p:nvPr/>
        </p:nvSpPr>
        <p:spPr>
          <a:xfrm>
            <a:off x="6972300" y="3048000"/>
            <a:ext cx="4267200" cy="4095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Contract scopes and quoted fees</a:t>
            </a:r>
          </a:p>
        </p:txBody>
      </p:sp>
      <p:sp>
        <p:nvSpPr>
          <p:cNvPr id="21" name="Rectangle 20">
            <a:extLst>
              <a:ext uri="{FF2B5EF4-FFF2-40B4-BE49-F238E27FC236}">
                <a16:creationId xmlns:a16="http://schemas.microsoft.com/office/drawing/2014/main" id="{657511E3-94BF-4E3F-A800-02630AB9D3CE}"/>
              </a:ext>
            </a:extLst>
          </p:cNvPr>
          <p:cNvSpPr>
            <a:spLocks noGrp="1"/>
          </p:cNvSpPr>
          <p:nvPr/>
        </p:nvSpPr>
        <p:spPr>
          <a:xfrm>
            <a:off x="6762750" y="3600450"/>
            <a:ext cx="76200" cy="76200"/>
          </a:xfrm>
          <a:prstGeom prst="rect">
            <a:avLst/>
          </a:prstGeom>
          <a:solidFill>
            <a:srgbClr val="C8102E"/>
          </a:solidFill>
          <a:ln w="0">
            <a:noFill/>
          </a:ln>
        </p:spPr>
        <p:txBody>
          <a:bodyPr/>
          <a:lstStyle/>
          <a:p>
            <a:endParaRPr/>
          </a:p>
        </p:txBody>
      </p:sp>
      <p:sp>
        <p:nvSpPr>
          <p:cNvPr id="22" name="Rectangle 21">
            <a:extLst>
              <a:ext uri="{FF2B5EF4-FFF2-40B4-BE49-F238E27FC236}">
                <a16:creationId xmlns:a16="http://schemas.microsoft.com/office/drawing/2014/main" id="{AEA8592A-F411-40C3-B439-94A1FF5BD524}"/>
              </a:ext>
            </a:extLst>
          </p:cNvPr>
          <p:cNvSpPr>
            <a:spLocks noGrp="1"/>
          </p:cNvSpPr>
          <p:nvPr/>
        </p:nvSpPr>
        <p:spPr>
          <a:xfrm>
            <a:off x="6972300" y="3495675"/>
            <a:ext cx="4267200" cy="4095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Contract sequence and payment triggers</a:t>
            </a:r>
          </a:p>
        </p:txBody>
      </p:sp>
      <p:sp>
        <p:nvSpPr>
          <p:cNvPr id="23" name="Rectangle 22">
            <a:extLst>
              <a:ext uri="{FF2B5EF4-FFF2-40B4-BE49-F238E27FC236}">
                <a16:creationId xmlns:a16="http://schemas.microsoft.com/office/drawing/2014/main" id="{1670C6F4-F7BB-4E1C-B382-BA69EF6F88CA}"/>
              </a:ext>
            </a:extLst>
          </p:cNvPr>
          <p:cNvSpPr>
            <a:spLocks noGrp="1"/>
          </p:cNvSpPr>
          <p:nvPr/>
        </p:nvSpPr>
        <p:spPr>
          <a:xfrm>
            <a:off x="6762750" y="4048125"/>
            <a:ext cx="76200" cy="76200"/>
          </a:xfrm>
          <a:prstGeom prst="rect">
            <a:avLst/>
          </a:prstGeom>
          <a:solidFill>
            <a:srgbClr val="C8102E"/>
          </a:solidFill>
          <a:ln w="0">
            <a:noFill/>
          </a:ln>
        </p:spPr>
        <p:txBody>
          <a:bodyPr/>
          <a:lstStyle/>
          <a:p>
            <a:endParaRPr/>
          </a:p>
        </p:txBody>
      </p:sp>
      <p:sp>
        <p:nvSpPr>
          <p:cNvPr id="24" name="Rectangle 23">
            <a:extLst>
              <a:ext uri="{FF2B5EF4-FFF2-40B4-BE49-F238E27FC236}">
                <a16:creationId xmlns:a16="http://schemas.microsoft.com/office/drawing/2014/main" id="{32FBB697-8F67-4551-A54A-8DE864D0F559}"/>
              </a:ext>
            </a:extLst>
          </p:cNvPr>
          <p:cNvSpPr>
            <a:spLocks noGrp="1"/>
          </p:cNvSpPr>
          <p:nvPr/>
        </p:nvSpPr>
        <p:spPr>
          <a:xfrm>
            <a:off x="6972300" y="3943350"/>
            <a:ext cx="4267200" cy="4095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Dallas cost allocation</a:t>
            </a:r>
          </a:p>
        </p:txBody>
      </p:sp>
      <p:sp>
        <p:nvSpPr>
          <p:cNvPr id="25" name="Rectangle 24">
            <a:extLst>
              <a:ext uri="{FF2B5EF4-FFF2-40B4-BE49-F238E27FC236}">
                <a16:creationId xmlns:a16="http://schemas.microsoft.com/office/drawing/2014/main" id="{4BA1CCC7-A20A-4187-8327-315FE3FBD1CA}"/>
              </a:ext>
            </a:extLst>
          </p:cNvPr>
          <p:cNvSpPr>
            <a:spLocks noGrp="1"/>
          </p:cNvSpPr>
          <p:nvPr/>
        </p:nvSpPr>
        <p:spPr>
          <a:xfrm>
            <a:off x="6762750" y="4495800"/>
            <a:ext cx="76200" cy="76200"/>
          </a:xfrm>
          <a:prstGeom prst="rect">
            <a:avLst/>
          </a:prstGeom>
          <a:solidFill>
            <a:srgbClr val="C8102E"/>
          </a:solidFill>
          <a:ln w="0">
            <a:noFill/>
          </a:ln>
        </p:spPr>
        <p:txBody>
          <a:bodyPr/>
          <a:lstStyle/>
          <a:p>
            <a:endParaRPr/>
          </a:p>
        </p:txBody>
      </p:sp>
      <p:sp>
        <p:nvSpPr>
          <p:cNvPr id="26" name="Rectangle 25">
            <a:extLst>
              <a:ext uri="{FF2B5EF4-FFF2-40B4-BE49-F238E27FC236}">
                <a16:creationId xmlns:a16="http://schemas.microsoft.com/office/drawing/2014/main" id="{5F6A410E-B1AA-49FF-AE83-265BDE25A5CB}"/>
              </a:ext>
            </a:extLst>
          </p:cNvPr>
          <p:cNvSpPr>
            <a:spLocks noGrp="1"/>
          </p:cNvSpPr>
          <p:nvPr/>
        </p:nvSpPr>
        <p:spPr>
          <a:xfrm>
            <a:off x="6972300" y="4391025"/>
            <a:ext cx="4267200" cy="409575"/>
          </a:xfrm>
          <a:prstGeom prst="rect">
            <a:avLst/>
          </a:prstGeom>
          <a:noFill/>
          <a:ln w="0">
            <a:noFill/>
          </a:ln>
        </p:spPr>
        <p:txBody>
          <a:bodyPr anchor="ctr">
            <a:normAutofit/>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HAP sale proceeds and restrictions</a:t>
            </a:r>
          </a:p>
        </p:txBody>
      </p:sp>
      <p:sp>
        <p:nvSpPr>
          <p:cNvPr id="27" name="Rectangle 26">
            <a:extLst>
              <a:ext uri="{FF2B5EF4-FFF2-40B4-BE49-F238E27FC236}">
                <a16:creationId xmlns:a16="http://schemas.microsoft.com/office/drawing/2014/main" id="{ECEFDD9F-D8A6-4779-8BA5-A87AFBFE5157}"/>
              </a:ext>
            </a:extLst>
          </p:cNvPr>
          <p:cNvSpPr>
            <a:spLocks noGrp="1"/>
          </p:cNvSpPr>
          <p:nvPr/>
        </p:nvSpPr>
        <p:spPr>
          <a:xfrm>
            <a:off x="6762750" y="4943475"/>
            <a:ext cx="76200" cy="76200"/>
          </a:xfrm>
          <a:prstGeom prst="rect">
            <a:avLst/>
          </a:prstGeom>
          <a:solidFill>
            <a:srgbClr val="C8102E"/>
          </a:solidFill>
          <a:ln w="0">
            <a:noFill/>
          </a:ln>
        </p:spPr>
        <p:txBody>
          <a:bodyPr/>
          <a:lstStyle/>
          <a:p>
            <a:endParaRPr/>
          </a:p>
        </p:txBody>
      </p:sp>
      <p:sp>
        <p:nvSpPr>
          <p:cNvPr id="28" name="Rectangle 27">
            <a:extLst>
              <a:ext uri="{FF2B5EF4-FFF2-40B4-BE49-F238E27FC236}">
                <a16:creationId xmlns:a16="http://schemas.microsoft.com/office/drawing/2014/main" id="{3472B10B-CA3E-45E5-AE28-48939A5DCD0F}"/>
              </a:ext>
            </a:extLst>
          </p:cNvPr>
          <p:cNvSpPr>
            <a:spLocks noGrp="1"/>
          </p:cNvSpPr>
          <p:nvPr/>
        </p:nvSpPr>
        <p:spPr>
          <a:xfrm>
            <a:off x="6972300" y="4838700"/>
            <a:ext cx="4267200" cy="409575"/>
          </a:xfrm>
          <a:prstGeom prst="rect">
            <a:avLst/>
          </a:prstGeom>
          <a:noFill/>
          <a:ln w="0">
            <a:noFill/>
          </a:ln>
        </p:spPr>
        <p:txBody>
          <a:bodyPr anchor="ctr">
            <a:normAutofit fontScale="100000"/>
          </a:bodyPr>
          <a:lstStyle/>
          <a:p>
            <a:pPr algn="l">
              <a:buNone/>
              <a:defRPr sz="1425" b="0">
                <a:solidFill>
                  <a:srgbClr val="17243A"/>
                </a:solidFill>
                <a:latin typeface="Avenir Next"/>
                <a:ea typeface="Avenir Next"/>
                <a:cs typeface="Avenir Next"/>
              </a:defRPr>
            </a:pPr>
            <a:r>
              <a:rPr sz="1425" b="0">
                <a:solidFill>
                  <a:srgbClr val="17243A"/>
                </a:solidFill>
                <a:latin typeface="Avenir Next"/>
                <a:ea typeface="Avenir Next"/>
                <a:cs typeface="Avenir Next"/>
              </a:rPr>
              <a:t>Minimum cash before the first commitments</a:t>
            </a:r>
          </a:p>
        </p:txBody>
      </p:sp>
      <p:sp>
        <p:nvSpPr>
          <p:cNvPr id="30" name="Rectangle 29">
            <a:extLst>
              <a:ext uri="{FF2B5EF4-FFF2-40B4-BE49-F238E27FC236}">
                <a16:creationId xmlns:a16="http://schemas.microsoft.com/office/drawing/2014/main" id="{AA6D699E-4B45-4175-B37B-BDE5B0F60964}"/>
              </a:ext>
            </a:extLst>
          </p:cNvPr>
          <p:cNvSpPr>
            <a:spLocks noGrp="1"/>
          </p:cNvSpPr>
          <p:nvPr/>
        </p:nvSpPr>
        <p:spPr>
          <a:xfrm>
            <a:off x="685800" y="6438900"/>
            <a:ext cx="4762500" cy="190500"/>
          </a:xfrm>
          <a:prstGeom prst="rect">
            <a:avLst/>
          </a:prstGeom>
          <a:noFill/>
          <a:ln w="0">
            <a:noFill/>
          </a:ln>
        </p:spPr>
        <p:txBody>
          <a:bodyPr anchor="ctr">
            <a:normAutofit fontScale="72222"/>
          </a:bodyPr>
          <a:lstStyle/>
          <a:p>
            <a:pPr algn="l">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DISCUSSION DRAFT</a:t>
            </a:r>
          </a:p>
        </p:txBody>
      </p:sp>
      <p:sp>
        <p:nvSpPr>
          <p:cNvPr id="31" name="Rectangle 30">
            <a:extLst>
              <a:ext uri="{FF2B5EF4-FFF2-40B4-BE49-F238E27FC236}">
                <a16:creationId xmlns:a16="http://schemas.microsoft.com/office/drawing/2014/main" id="{685398A6-1941-43DA-AACE-B20F768D5E44}"/>
              </a:ext>
            </a:extLst>
          </p:cNvPr>
          <p:cNvSpPr>
            <a:spLocks noGrp="1"/>
          </p:cNvSpPr>
          <p:nvPr/>
        </p:nvSpPr>
        <p:spPr>
          <a:xfrm>
            <a:off x="9334500" y="6438900"/>
            <a:ext cx="2171700" cy="190500"/>
          </a:xfrm>
          <a:prstGeom prst="rect">
            <a:avLst/>
          </a:prstGeom>
          <a:noFill/>
          <a:ln w="0">
            <a:noFill/>
          </a:ln>
        </p:spPr>
        <p:txBody>
          <a:bodyPr anchor="ctr">
            <a:normAutofit fontScale="72222"/>
          </a:bodyPr>
          <a:lstStyle/>
          <a:p>
            <a:pPr algn="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AMERICA TOGETHER</a:t>
            </a:r>
          </a:p>
        </p:txBody>
      </p:sp>
    </p:spTree>
    <p:extLst>
      <p:ext uri="{BB962C8B-B14F-4D97-AF65-F5344CB8AC3E}">
        <p14:creationId xmlns:p14="http://schemas.microsoft.com/office/powerpoint/2010/main" val="42978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AD753FC-EA93-4750-9FD4-B7A9952F492F}"/>
              </a:ext>
            </a:extLst>
          </p:cNvPr>
          <p:cNvSpPr>
            <a:spLocks noGrp="1"/>
          </p:cNvSpPr>
          <p:nvPr/>
        </p:nvSpPr>
        <p:spPr>
          <a:xfrm>
            <a:off x="685800" y="495300"/>
            <a:ext cx="238125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PERSONNEL</a:t>
            </a:r>
          </a:p>
        </p:txBody>
      </p:sp>
      <p:sp>
        <p:nvSpPr>
          <p:cNvPr id="2" name="Rectangle 1">
            <a:extLst>
              <a:ext uri="{FF2B5EF4-FFF2-40B4-BE49-F238E27FC236}">
                <a16:creationId xmlns:a16="http://schemas.microsoft.com/office/drawing/2014/main" id="{C662E5AA-1128-49FD-B242-7A460533965C}"/>
              </a:ext>
            </a:extLst>
          </p:cNvPr>
          <p:cNvSpPr>
            <a:spLocks noGrp="1"/>
          </p:cNvSpPr>
          <p:nvPr/>
        </p:nvSpPr>
        <p:spPr>
          <a:xfrm>
            <a:off x="685800" y="742950"/>
            <a:ext cx="9525000" cy="476250"/>
          </a:xfrm>
          <a:prstGeom prst="rect">
            <a:avLst/>
          </a:prstGeom>
          <a:noFill/>
          <a:ln w="0">
            <a:noFill/>
          </a:ln>
        </p:spPr>
        <p:txBody>
          <a:bodyPr anchor="t">
            <a:normAutofit fontScale="100000"/>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Production personnel planning</a:t>
            </a:r>
          </a:p>
        </p:txBody>
      </p:sp>
      <p:sp>
        <p:nvSpPr>
          <p:cNvPr id="3" name="Rectangle 2">
            <a:extLst>
              <a:ext uri="{FF2B5EF4-FFF2-40B4-BE49-F238E27FC236}">
                <a16:creationId xmlns:a16="http://schemas.microsoft.com/office/drawing/2014/main" id="{5CFDD908-AFCF-4C12-B1D5-A54150747CB0}"/>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021FA83B-0964-4923-9DB9-F6EE4AA71A3B}"/>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17</a:t>
            </a:r>
          </a:p>
        </p:txBody>
      </p:sp>
      <p:sp>
        <p:nvSpPr>
          <p:cNvPr id="5" name="Rectangle 4">
            <a:extLst>
              <a:ext uri="{FF2B5EF4-FFF2-40B4-BE49-F238E27FC236}">
                <a16:creationId xmlns:a16="http://schemas.microsoft.com/office/drawing/2014/main" id="{D405DA1B-6DF2-4CED-94E2-283C20131611}"/>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7A43A6C2-37F3-4550-98DB-39EEA68D0DF9}"/>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41A422E3-4F29-4329-B522-9A31B9D0D6E2}"/>
              </a:ext>
            </a:extLst>
          </p:cNvPr>
          <p:cNvSpPr>
            <a:spLocks noGrp="1"/>
          </p:cNvSpPr>
          <p:nvPr/>
        </p:nvSpPr>
        <p:spPr>
          <a:xfrm>
            <a:off x="685800" y="1714500"/>
            <a:ext cx="6858000" cy="666750"/>
          </a:xfrm>
          <a:prstGeom prst="rect">
            <a:avLst/>
          </a:prstGeom>
          <a:noFill/>
          <a:ln w="0">
            <a:noFill/>
          </a:ln>
        </p:spPr>
        <p:txBody>
          <a:bodyPr anchor="t">
            <a:normAutofit fontScale="100000"/>
          </a:bodyPr>
          <a:lstStyle/>
          <a:p>
            <a:pPr>
              <a:buNone/>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Dallas contracts cover development, delivery and closeout within the approved event budget.</a:t>
            </a:r>
          </a:p>
        </p:txBody>
      </p:sp>
      <p:sp>
        <p:nvSpPr>
          <p:cNvPr id="8" name="Rectangle 7">
            <a:extLst>
              <a:ext uri="{FF2B5EF4-FFF2-40B4-BE49-F238E27FC236}">
                <a16:creationId xmlns:a16="http://schemas.microsoft.com/office/drawing/2014/main" id="{FF97D12C-83CE-4117-A8CF-4C0E117953B9}"/>
              </a:ext>
            </a:extLst>
          </p:cNvPr>
          <p:cNvSpPr>
            <a:spLocks noGrp="1"/>
          </p:cNvSpPr>
          <p:nvPr/>
        </p:nvSpPr>
        <p:spPr>
          <a:xfrm>
            <a:off x="685800" y="271462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DALLAS AUTHORIZATION</a:t>
            </a:r>
          </a:p>
        </p:txBody>
      </p:sp>
      <p:sp>
        <p:nvSpPr>
          <p:cNvPr id="9" name="Rectangle 8">
            <a:extLst>
              <a:ext uri="{FF2B5EF4-FFF2-40B4-BE49-F238E27FC236}">
                <a16:creationId xmlns:a16="http://schemas.microsoft.com/office/drawing/2014/main" id="{9CFF645D-466A-4F3E-9D0E-2E55C9FC5B0D}"/>
              </a:ext>
            </a:extLst>
          </p:cNvPr>
          <p:cNvSpPr>
            <a:spLocks noGrp="1"/>
          </p:cNvSpPr>
          <p:nvPr/>
        </p:nvSpPr>
        <p:spPr>
          <a:xfrm>
            <a:off x="685800" y="3171825"/>
            <a:ext cx="76200" cy="76200"/>
          </a:xfrm>
          <a:prstGeom prst="rect">
            <a:avLst/>
          </a:prstGeom>
          <a:solidFill>
            <a:srgbClr val="C8102E"/>
          </a:solidFill>
          <a:ln w="0">
            <a:solidFill>
              <a:srgbClr val="C8102E"/>
            </a:solidFill>
          </a:ln>
        </p:spPr>
        <p:txBody>
          <a:bodyPr/>
          <a:lstStyle/>
          <a:p>
            <a:endParaRPr/>
          </a:p>
        </p:txBody>
      </p:sp>
      <p:sp>
        <p:nvSpPr>
          <p:cNvPr id="10" name="Rectangle 9">
            <a:extLst>
              <a:ext uri="{FF2B5EF4-FFF2-40B4-BE49-F238E27FC236}">
                <a16:creationId xmlns:a16="http://schemas.microsoft.com/office/drawing/2014/main" id="{A5818A5B-401F-4B30-A692-5AA701B6D7C7}"/>
              </a:ext>
            </a:extLst>
          </p:cNvPr>
          <p:cNvSpPr>
            <a:spLocks noGrp="1"/>
          </p:cNvSpPr>
          <p:nvPr/>
        </p:nvSpPr>
        <p:spPr>
          <a:xfrm>
            <a:off x="895350" y="3095625"/>
            <a:ext cx="4743450" cy="323850"/>
          </a:xfrm>
          <a:prstGeom prst="rect">
            <a:avLst/>
          </a:prstGeom>
          <a:noFill/>
          <a:ln w="0">
            <a:noFill/>
          </a:ln>
        </p:spPr>
        <p:txBody>
          <a:bodyPr anchor="t">
            <a:normAutofit/>
          </a:bodyPr>
          <a:lstStyle/>
          <a:p>
            <a:pPr>
              <a:buNone/>
              <a:defRPr sz="1069" b="0">
                <a:solidFill>
                  <a:srgbClr val="17243A"/>
                </a:solidFill>
                <a:latin typeface="Avenir Next"/>
                <a:ea typeface="Avenir Next"/>
                <a:cs typeface="Avenir Next"/>
              </a:defRPr>
            </a:pPr>
            <a:r>
              <a:rPr sz="1069" b="0">
                <a:solidFill>
                  <a:srgbClr val="17243A"/>
                </a:solidFill>
                <a:latin typeface="Avenir Next"/>
                <a:ea typeface="Avenir Next"/>
                <a:cs typeface="Avenir Next"/>
              </a:rPr>
              <a:t>Founder preparation begins September 1, 2026</a:t>
            </a:r>
          </a:p>
        </p:txBody>
      </p:sp>
      <p:sp>
        <p:nvSpPr>
          <p:cNvPr id="11" name="Rectangle 10">
            <a:extLst>
              <a:ext uri="{FF2B5EF4-FFF2-40B4-BE49-F238E27FC236}">
                <a16:creationId xmlns:a16="http://schemas.microsoft.com/office/drawing/2014/main" id="{055629D5-4134-464E-AB42-DF746842A4F6}"/>
              </a:ext>
            </a:extLst>
          </p:cNvPr>
          <p:cNvSpPr>
            <a:spLocks noGrp="1"/>
          </p:cNvSpPr>
          <p:nvPr/>
        </p:nvSpPr>
        <p:spPr>
          <a:xfrm>
            <a:off x="685800" y="3600450"/>
            <a:ext cx="76200" cy="76200"/>
          </a:xfrm>
          <a:prstGeom prst="rect">
            <a:avLst/>
          </a:prstGeom>
          <a:solidFill>
            <a:srgbClr val="C8102E"/>
          </a:solidFill>
          <a:ln w="0">
            <a:solidFill>
              <a:srgbClr val="C8102E"/>
            </a:solidFill>
          </a:ln>
        </p:spPr>
        <p:txBody>
          <a:bodyPr/>
          <a:lstStyle/>
          <a:p>
            <a:endParaRPr/>
          </a:p>
        </p:txBody>
      </p:sp>
      <p:sp>
        <p:nvSpPr>
          <p:cNvPr id="12" name="Rectangle 11">
            <a:extLst>
              <a:ext uri="{FF2B5EF4-FFF2-40B4-BE49-F238E27FC236}">
                <a16:creationId xmlns:a16="http://schemas.microsoft.com/office/drawing/2014/main" id="{6EC3C8AA-857C-40B5-A1AA-6533A85E87CA}"/>
              </a:ext>
            </a:extLst>
          </p:cNvPr>
          <p:cNvSpPr>
            <a:spLocks noGrp="1"/>
          </p:cNvSpPr>
          <p:nvPr/>
        </p:nvSpPr>
        <p:spPr>
          <a:xfrm>
            <a:off x="895350" y="3524250"/>
            <a:ext cx="4743450" cy="323850"/>
          </a:xfrm>
          <a:prstGeom prst="rect">
            <a:avLst/>
          </a:prstGeom>
          <a:noFill/>
          <a:ln w="0">
            <a:noFill/>
          </a:ln>
        </p:spPr>
        <p:txBody>
          <a:bodyPr anchor="t">
            <a:normAutofit fontScale="100000"/>
          </a:bodyPr>
          <a:lstStyle/>
          <a:p>
            <a:pPr>
              <a:buNone/>
              <a:defRPr sz="1069" b="0">
                <a:solidFill>
                  <a:srgbClr val="17243A"/>
                </a:solidFill>
                <a:latin typeface="Avenir Next"/>
                <a:ea typeface="Avenir Next"/>
                <a:cs typeface="Avenir Next"/>
              </a:defRPr>
            </a:pPr>
            <a:r>
              <a:rPr sz="1069" b="0">
                <a:solidFill>
                  <a:srgbClr val="17243A"/>
                </a:solidFill>
                <a:latin typeface="Avenir Next"/>
                <a:ea typeface="Avenir Next"/>
                <a:cs typeface="Avenir Next"/>
              </a:rPr>
              <a:t>October 1 operating target requires approval and cash</a:t>
            </a:r>
          </a:p>
        </p:txBody>
      </p:sp>
      <p:sp>
        <p:nvSpPr>
          <p:cNvPr id="13" name="Rectangle 12">
            <a:extLst>
              <a:ext uri="{FF2B5EF4-FFF2-40B4-BE49-F238E27FC236}">
                <a16:creationId xmlns:a16="http://schemas.microsoft.com/office/drawing/2014/main" id="{37CD76D4-57AC-4D9F-8A04-A683C1C0870D}"/>
              </a:ext>
            </a:extLst>
          </p:cNvPr>
          <p:cNvSpPr>
            <a:spLocks noGrp="1"/>
          </p:cNvSpPr>
          <p:nvPr/>
        </p:nvSpPr>
        <p:spPr>
          <a:xfrm>
            <a:off x="685800" y="4029075"/>
            <a:ext cx="76200" cy="76200"/>
          </a:xfrm>
          <a:prstGeom prst="rect">
            <a:avLst/>
          </a:prstGeom>
          <a:solidFill>
            <a:srgbClr val="C8102E"/>
          </a:solidFill>
          <a:ln w="0">
            <a:solidFill>
              <a:srgbClr val="C8102E"/>
            </a:solidFill>
          </a:ln>
        </p:spPr>
        <p:txBody>
          <a:bodyPr/>
          <a:lstStyle/>
          <a:p>
            <a:endParaRPr/>
          </a:p>
        </p:txBody>
      </p:sp>
      <p:sp>
        <p:nvSpPr>
          <p:cNvPr id="14" name="Rectangle 13">
            <a:extLst>
              <a:ext uri="{FF2B5EF4-FFF2-40B4-BE49-F238E27FC236}">
                <a16:creationId xmlns:a16="http://schemas.microsoft.com/office/drawing/2014/main" id="{28EE8F65-6887-4745-81B8-5CD26D8647FD}"/>
              </a:ext>
            </a:extLst>
          </p:cNvPr>
          <p:cNvSpPr>
            <a:spLocks noGrp="1"/>
          </p:cNvSpPr>
          <p:nvPr/>
        </p:nvSpPr>
        <p:spPr>
          <a:xfrm>
            <a:off x="895350" y="3952875"/>
            <a:ext cx="4743450" cy="323850"/>
          </a:xfrm>
          <a:prstGeom prst="rect">
            <a:avLst/>
          </a:prstGeom>
          <a:noFill/>
          <a:ln w="0">
            <a:noFill/>
          </a:ln>
        </p:spPr>
        <p:txBody>
          <a:bodyPr anchor="t">
            <a:normAutofit/>
          </a:bodyPr>
          <a:lstStyle/>
          <a:p>
            <a:pPr>
              <a:buNone/>
              <a:defRPr sz="1069" b="0">
                <a:solidFill>
                  <a:srgbClr val="17243A"/>
                </a:solidFill>
                <a:latin typeface="Avenir Next"/>
                <a:ea typeface="Avenir Next"/>
                <a:cs typeface="Avenir Next"/>
              </a:defRPr>
            </a:pPr>
            <a:r>
              <a:rPr sz="1069" b="0">
                <a:solidFill>
                  <a:srgbClr val="17243A"/>
                </a:solidFill>
                <a:latin typeface="Avenir Next"/>
                <a:ea typeface="Avenir Next"/>
                <a:cs typeface="Avenir Next"/>
              </a:rPr>
              <a:t>Working Dallas presentation date is March 1, 2027</a:t>
            </a:r>
          </a:p>
        </p:txBody>
      </p:sp>
      <p:sp>
        <p:nvSpPr>
          <p:cNvPr id="15" name="Rectangle 14">
            <a:extLst>
              <a:ext uri="{FF2B5EF4-FFF2-40B4-BE49-F238E27FC236}">
                <a16:creationId xmlns:a16="http://schemas.microsoft.com/office/drawing/2014/main" id="{2CD8A2E4-D7B2-4471-8EB9-C7AEB81B35C5}"/>
              </a:ext>
            </a:extLst>
          </p:cNvPr>
          <p:cNvSpPr>
            <a:spLocks noGrp="1"/>
          </p:cNvSpPr>
          <p:nvPr/>
        </p:nvSpPr>
        <p:spPr>
          <a:xfrm>
            <a:off x="6477000" y="271462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DALLAS CONTRACT CONTROLS</a:t>
            </a:r>
          </a:p>
        </p:txBody>
      </p:sp>
      <p:sp>
        <p:nvSpPr>
          <p:cNvPr id="16" name="Rectangle 15">
            <a:extLst>
              <a:ext uri="{FF2B5EF4-FFF2-40B4-BE49-F238E27FC236}">
                <a16:creationId xmlns:a16="http://schemas.microsoft.com/office/drawing/2014/main" id="{C64DC8A3-C9F6-426E-BE83-5ED51DF2F4E6}"/>
              </a:ext>
            </a:extLst>
          </p:cNvPr>
          <p:cNvSpPr>
            <a:spLocks noGrp="1"/>
          </p:cNvSpPr>
          <p:nvPr/>
        </p:nvSpPr>
        <p:spPr>
          <a:xfrm>
            <a:off x="6477000" y="3171825"/>
            <a:ext cx="76200" cy="76200"/>
          </a:xfrm>
          <a:prstGeom prst="rect">
            <a:avLst/>
          </a:prstGeom>
          <a:solidFill>
            <a:srgbClr val="C8102E"/>
          </a:solidFill>
          <a:ln w="0">
            <a:solidFill>
              <a:srgbClr val="C8102E"/>
            </a:solidFill>
          </a:ln>
        </p:spPr>
        <p:txBody>
          <a:bodyPr/>
          <a:lstStyle/>
          <a:p>
            <a:endParaRPr/>
          </a:p>
        </p:txBody>
      </p:sp>
      <p:sp>
        <p:nvSpPr>
          <p:cNvPr id="17" name="Rectangle 16">
            <a:extLst>
              <a:ext uri="{FF2B5EF4-FFF2-40B4-BE49-F238E27FC236}">
                <a16:creationId xmlns:a16="http://schemas.microsoft.com/office/drawing/2014/main" id="{F254F25A-EA9D-4617-B79B-42681F107558}"/>
              </a:ext>
            </a:extLst>
          </p:cNvPr>
          <p:cNvSpPr>
            <a:spLocks noGrp="1"/>
          </p:cNvSpPr>
          <p:nvPr/>
        </p:nvSpPr>
        <p:spPr>
          <a:xfrm>
            <a:off x="6686550" y="3095625"/>
            <a:ext cx="4743450" cy="323850"/>
          </a:xfrm>
          <a:prstGeom prst="rect">
            <a:avLst/>
          </a:prstGeom>
          <a:noFill/>
          <a:ln w="0">
            <a:noFill/>
          </a:ln>
        </p:spPr>
        <p:txBody>
          <a:bodyPr anchor="t">
            <a:normAutofit fontScale="100000"/>
          </a:bodyPr>
          <a:lstStyle/>
          <a:p>
            <a:pPr>
              <a:buNone/>
              <a:defRPr sz="1069" b="0">
                <a:solidFill>
                  <a:srgbClr val="17243A"/>
                </a:solidFill>
                <a:latin typeface="Avenir Next"/>
                <a:ea typeface="Avenir Next"/>
                <a:cs typeface="Avenir Next"/>
              </a:defRPr>
            </a:pPr>
            <a:r>
              <a:rPr sz="1069" b="0">
                <a:solidFill>
                  <a:srgbClr val="17243A"/>
                </a:solidFill>
                <a:latin typeface="Avenir Next"/>
                <a:ea typeface="Avenir Next"/>
                <a:cs typeface="Avenir Next"/>
              </a:rPr>
              <a:t>Each agreement defines its Dallas scope and fee</a:t>
            </a:r>
          </a:p>
        </p:txBody>
      </p:sp>
      <p:sp>
        <p:nvSpPr>
          <p:cNvPr id="18" name="Rectangle 17">
            <a:extLst>
              <a:ext uri="{FF2B5EF4-FFF2-40B4-BE49-F238E27FC236}">
                <a16:creationId xmlns:a16="http://schemas.microsoft.com/office/drawing/2014/main" id="{7032B289-12AE-4100-B5C9-034E70C74B27}"/>
              </a:ext>
            </a:extLst>
          </p:cNvPr>
          <p:cNvSpPr>
            <a:spLocks noGrp="1"/>
          </p:cNvSpPr>
          <p:nvPr/>
        </p:nvSpPr>
        <p:spPr>
          <a:xfrm>
            <a:off x="6477000" y="3600450"/>
            <a:ext cx="76200" cy="76200"/>
          </a:xfrm>
          <a:prstGeom prst="rect">
            <a:avLst/>
          </a:prstGeom>
          <a:solidFill>
            <a:srgbClr val="C8102E"/>
          </a:solidFill>
          <a:ln w="0">
            <a:solidFill>
              <a:srgbClr val="C8102E"/>
            </a:solidFill>
          </a:ln>
        </p:spPr>
        <p:txBody>
          <a:bodyPr/>
          <a:lstStyle/>
          <a:p>
            <a:endParaRPr/>
          </a:p>
        </p:txBody>
      </p:sp>
      <p:sp>
        <p:nvSpPr>
          <p:cNvPr id="19" name="Rectangle 18">
            <a:extLst>
              <a:ext uri="{FF2B5EF4-FFF2-40B4-BE49-F238E27FC236}">
                <a16:creationId xmlns:a16="http://schemas.microsoft.com/office/drawing/2014/main" id="{05AB624F-0CB0-4F0A-A139-AB6C2045BE68}"/>
              </a:ext>
            </a:extLst>
          </p:cNvPr>
          <p:cNvSpPr>
            <a:spLocks noGrp="1"/>
          </p:cNvSpPr>
          <p:nvPr/>
        </p:nvSpPr>
        <p:spPr>
          <a:xfrm>
            <a:off x="6686550" y="3524250"/>
            <a:ext cx="4743450" cy="323850"/>
          </a:xfrm>
          <a:prstGeom prst="rect">
            <a:avLst/>
          </a:prstGeom>
          <a:noFill/>
          <a:ln w="0">
            <a:noFill/>
          </a:ln>
        </p:spPr>
        <p:txBody>
          <a:bodyPr anchor="t">
            <a:normAutofit fontScale="100000"/>
          </a:bodyPr>
          <a:lstStyle/>
          <a:p>
            <a:pPr>
              <a:buNone/>
              <a:defRPr sz="1069" b="0">
                <a:solidFill>
                  <a:srgbClr val="17243A"/>
                </a:solidFill>
                <a:latin typeface="Avenir Next"/>
                <a:ea typeface="Avenir Next"/>
                <a:cs typeface="Avenir Next"/>
              </a:defRPr>
            </a:pPr>
            <a:r>
              <a:rPr sz="1069" b="0">
                <a:solidFill>
                  <a:srgbClr val="17243A"/>
                </a:solidFill>
                <a:latin typeface="Avenir Next"/>
                <a:ea typeface="Avenir Next"/>
                <a:cs typeface="Avenir Next"/>
              </a:rPr>
              <a:t>Approved funding must support every commitment</a:t>
            </a:r>
          </a:p>
        </p:txBody>
      </p:sp>
      <p:sp>
        <p:nvSpPr>
          <p:cNvPr id="20" name="Rectangle 19">
            <a:extLst>
              <a:ext uri="{FF2B5EF4-FFF2-40B4-BE49-F238E27FC236}">
                <a16:creationId xmlns:a16="http://schemas.microsoft.com/office/drawing/2014/main" id="{A649E808-6E13-4229-8E81-6CE3CF145B44}"/>
              </a:ext>
            </a:extLst>
          </p:cNvPr>
          <p:cNvSpPr>
            <a:spLocks noGrp="1"/>
          </p:cNvSpPr>
          <p:nvPr/>
        </p:nvSpPr>
        <p:spPr>
          <a:xfrm>
            <a:off x="6477000" y="4029075"/>
            <a:ext cx="76200" cy="76200"/>
          </a:xfrm>
          <a:prstGeom prst="rect">
            <a:avLst/>
          </a:prstGeom>
          <a:solidFill>
            <a:srgbClr val="C8102E"/>
          </a:solidFill>
          <a:ln w="0">
            <a:solidFill>
              <a:srgbClr val="C8102E"/>
            </a:solidFill>
          </a:ln>
        </p:spPr>
        <p:txBody>
          <a:bodyPr/>
          <a:lstStyle/>
          <a:p>
            <a:endParaRPr/>
          </a:p>
        </p:txBody>
      </p:sp>
      <p:sp>
        <p:nvSpPr>
          <p:cNvPr id="21" name="Rectangle 20">
            <a:extLst>
              <a:ext uri="{FF2B5EF4-FFF2-40B4-BE49-F238E27FC236}">
                <a16:creationId xmlns:a16="http://schemas.microsoft.com/office/drawing/2014/main" id="{866357D3-76E8-4D1C-8792-32B66161149B}"/>
              </a:ext>
            </a:extLst>
          </p:cNvPr>
          <p:cNvSpPr>
            <a:spLocks noGrp="1"/>
          </p:cNvSpPr>
          <p:nvPr/>
        </p:nvSpPr>
        <p:spPr>
          <a:xfrm>
            <a:off x="6686550" y="3952875"/>
            <a:ext cx="4743450" cy="323850"/>
          </a:xfrm>
          <a:prstGeom prst="rect">
            <a:avLst/>
          </a:prstGeom>
          <a:noFill/>
          <a:ln w="0">
            <a:noFill/>
          </a:ln>
        </p:spPr>
        <p:txBody>
          <a:bodyPr anchor="t">
            <a:normAutofit fontScale="100000"/>
          </a:bodyPr>
          <a:lstStyle/>
          <a:p>
            <a:pPr>
              <a:buNone/>
              <a:defRPr sz="1069" b="0">
                <a:solidFill>
                  <a:srgbClr val="17243A"/>
                </a:solidFill>
                <a:latin typeface="Avenir Next"/>
                <a:ea typeface="Avenir Next"/>
                <a:cs typeface="Avenir Next"/>
              </a:defRPr>
            </a:pPr>
            <a:r>
              <a:rPr sz="1069" b="0">
                <a:solidFill>
                  <a:srgbClr val="17243A"/>
                </a:solidFill>
                <a:latin typeface="Avenir Next"/>
                <a:ea typeface="Avenir Next"/>
                <a:cs typeface="Avenir Next"/>
              </a:rPr>
              <a:t>The producer tracks payments and closeout obligations</a:t>
            </a:r>
          </a:p>
        </p:txBody>
      </p:sp>
      <p:sp>
        <p:nvSpPr>
          <p:cNvPr id="22" name="Rectangle 21">
            <a:extLst>
              <a:ext uri="{FF2B5EF4-FFF2-40B4-BE49-F238E27FC236}">
                <a16:creationId xmlns:a16="http://schemas.microsoft.com/office/drawing/2014/main" id="{2A1AD427-F242-46AE-A298-7AEE37CD1244}"/>
              </a:ext>
            </a:extLst>
          </p:cNvPr>
          <p:cNvSpPr>
            <a:spLocks noGrp="1"/>
          </p:cNvSpPr>
          <p:nvPr/>
        </p:nvSpPr>
        <p:spPr>
          <a:xfrm>
            <a:off x="685800" y="5048250"/>
            <a:ext cx="10001250" cy="552450"/>
          </a:xfrm>
          <a:prstGeom prst="rect">
            <a:avLst/>
          </a:prstGeom>
          <a:noFill/>
          <a:ln w="0">
            <a:noFill/>
          </a:ln>
        </p:spPr>
        <p:txBody>
          <a:bodyPr anchor="t">
            <a:normAutofit fontScale="100000"/>
          </a:bodyPr>
          <a:lstStyle/>
          <a:p>
            <a:pPr>
              <a:buNone/>
              <a:defRPr sz="1200" b="0">
                <a:solidFill>
                  <a:srgbClr val="5E6873"/>
                </a:solidFill>
                <a:latin typeface="Avenir Next"/>
                <a:ea typeface="Avenir Next"/>
                <a:cs typeface="Avenir Next"/>
              </a:defRPr>
            </a:pPr>
            <a:r>
              <a:rPr sz="1200" b="0">
                <a:solidFill>
                  <a:srgbClr val="5E6873"/>
                </a:solidFill>
                <a:latin typeface="Avenir Next"/>
                <a:ea typeface="Avenir Next"/>
                <a:cs typeface="Avenir Next"/>
              </a:rPr>
              <a:t>Contract leadership and specialist vendors report through the agreed Dallas production structure.</a:t>
            </a:r>
          </a:p>
        </p:txBody>
      </p:sp>
    </p:spTree>
    <p:extLst>
      <p:ext uri="{BB962C8B-B14F-4D97-AF65-F5344CB8AC3E}">
        <p14:creationId xmlns:p14="http://schemas.microsoft.com/office/powerpoint/2010/main" val="277192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B64408E-DDCE-4D9A-BAB6-83F9B062FD6C}"/>
              </a:ext>
            </a:extLst>
          </p:cNvPr>
          <p:cNvSpPr>
            <a:spLocks noGrp="1"/>
          </p:cNvSpPr>
          <p:nvPr/>
        </p:nvSpPr>
        <p:spPr>
          <a:xfrm>
            <a:off x="685800" y="495300"/>
            <a:ext cx="238125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LEADERSHIP</a:t>
            </a:r>
          </a:p>
        </p:txBody>
      </p:sp>
      <p:sp>
        <p:nvSpPr>
          <p:cNvPr id="2" name="Rectangle 1">
            <a:extLst>
              <a:ext uri="{FF2B5EF4-FFF2-40B4-BE49-F238E27FC236}">
                <a16:creationId xmlns:a16="http://schemas.microsoft.com/office/drawing/2014/main" id="{96F829E7-29B4-4A20-9B0B-3AFC1B15558B}"/>
              </a:ext>
            </a:extLst>
          </p:cNvPr>
          <p:cNvSpPr>
            <a:spLocks noGrp="1"/>
          </p:cNvSpPr>
          <p:nvPr/>
        </p:nvSpPr>
        <p:spPr>
          <a:xfrm>
            <a:off x="685800" y="742950"/>
            <a:ext cx="9525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Founder and production company structure</a:t>
            </a:r>
          </a:p>
        </p:txBody>
      </p:sp>
      <p:sp>
        <p:nvSpPr>
          <p:cNvPr id="3" name="Rectangle 2">
            <a:extLst>
              <a:ext uri="{FF2B5EF4-FFF2-40B4-BE49-F238E27FC236}">
                <a16:creationId xmlns:a16="http://schemas.microsoft.com/office/drawing/2014/main" id="{213C7D04-650D-4361-A3A4-B5B75E4AB96A}"/>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13FA9C3C-5C02-413A-8C3A-88BDF3134235}"/>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18</a:t>
            </a:r>
          </a:p>
        </p:txBody>
      </p:sp>
      <p:sp>
        <p:nvSpPr>
          <p:cNvPr id="5" name="Rectangle 4">
            <a:extLst>
              <a:ext uri="{FF2B5EF4-FFF2-40B4-BE49-F238E27FC236}">
                <a16:creationId xmlns:a16="http://schemas.microsoft.com/office/drawing/2014/main" id="{3F63E2CE-FD30-4CFC-AC95-62A0836BE90A}"/>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96E30DF2-FEF7-49FE-A1F4-98CCF93DE8F0}"/>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C5FE9195-5501-455D-BB2A-19E33DDFC855}"/>
              </a:ext>
            </a:extLst>
          </p:cNvPr>
          <p:cNvSpPr>
            <a:spLocks noGrp="1"/>
          </p:cNvSpPr>
          <p:nvPr/>
        </p:nvSpPr>
        <p:spPr>
          <a:xfrm>
            <a:off x="685800" y="1762125"/>
            <a:ext cx="428625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ROLE OR AGREEMENT</a:t>
            </a:r>
          </a:p>
        </p:txBody>
      </p:sp>
      <p:sp>
        <p:nvSpPr>
          <p:cNvPr id="8" name="Rectangle 7">
            <a:extLst>
              <a:ext uri="{FF2B5EF4-FFF2-40B4-BE49-F238E27FC236}">
                <a16:creationId xmlns:a16="http://schemas.microsoft.com/office/drawing/2014/main" id="{0DB481AC-3408-4AF5-821D-E10C5EE411B4}"/>
              </a:ext>
            </a:extLst>
          </p:cNvPr>
          <p:cNvSpPr>
            <a:spLocks noGrp="1"/>
          </p:cNvSpPr>
          <p:nvPr/>
        </p:nvSpPr>
        <p:spPr>
          <a:xfrm>
            <a:off x="5143500" y="1762125"/>
            <a:ext cx="6286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WORKING STRUCTURE</a:t>
            </a:r>
          </a:p>
        </p:txBody>
      </p:sp>
      <p:sp>
        <p:nvSpPr>
          <p:cNvPr id="9" name="Rectangle 8">
            <a:extLst>
              <a:ext uri="{FF2B5EF4-FFF2-40B4-BE49-F238E27FC236}">
                <a16:creationId xmlns:a16="http://schemas.microsoft.com/office/drawing/2014/main" id="{8D719CDA-148C-4AFE-9A4B-3C7BC08F0069}"/>
              </a:ext>
            </a:extLst>
          </p:cNvPr>
          <p:cNvSpPr>
            <a:spLocks noGrp="1"/>
          </p:cNvSpPr>
          <p:nvPr/>
        </p:nvSpPr>
        <p:spPr>
          <a:xfrm>
            <a:off x="685800" y="2047875"/>
            <a:ext cx="10820400" cy="19050"/>
          </a:xfrm>
          <a:prstGeom prst="rect">
            <a:avLst/>
          </a:prstGeom>
          <a:solidFill>
            <a:srgbClr val="17243A"/>
          </a:solidFill>
          <a:ln w="0">
            <a:solidFill>
              <a:srgbClr val="17243A"/>
            </a:solidFill>
          </a:ln>
        </p:spPr>
        <p:txBody>
          <a:bodyPr/>
          <a:lstStyle/>
          <a:p>
            <a:endParaRPr/>
          </a:p>
        </p:txBody>
      </p:sp>
      <p:sp>
        <p:nvSpPr>
          <p:cNvPr id="10" name="Rectangle 9">
            <a:extLst>
              <a:ext uri="{FF2B5EF4-FFF2-40B4-BE49-F238E27FC236}">
                <a16:creationId xmlns:a16="http://schemas.microsoft.com/office/drawing/2014/main" id="{DE30B823-014F-417F-92D9-6FCB693710B4}"/>
              </a:ext>
            </a:extLst>
          </p:cNvPr>
          <p:cNvSpPr>
            <a:spLocks noGrp="1"/>
          </p:cNvSpPr>
          <p:nvPr/>
        </p:nvSpPr>
        <p:spPr>
          <a:xfrm>
            <a:off x="819150" y="2286000"/>
            <a:ext cx="4000500" cy="30480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Brad Hillinger</a:t>
            </a:r>
          </a:p>
        </p:txBody>
      </p:sp>
      <p:sp>
        <p:nvSpPr>
          <p:cNvPr id="11" name="Rectangle 10">
            <a:extLst>
              <a:ext uri="{FF2B5EF4-FFF2-40B4-BE49-F238E27FC236}">
                <a16:creationId xmlns:a16="http://schemas.microsoft.com/office/drawing/2014/main" id="{FC6D5AF4-E597-429F-AC7A-2549D55C1883}"/>
              </a:ext>
            </a:extLst>
          </p:cNvPr>
          <p:cNvSpPr>
            <a:spLocks noGrp="1"/>
          </p:cNvSpPr>
          <p:nvPr/>
        </p:nvSpPr>
        <p:spPr>
          <a:xfrm>
            <a:off x="5276850" y="2286000"/>
            <a:ext cx="6000750" cy="342900"/>
          </a:xfrm>
          <a:prstGeom prst="rect">
            <a:avLst/>
          </a:prstGeom>
          <a:noFill/>
          <a:ln w="0">
            <a:noFill/>
          </a:ln>
        </p:spPr>
        <p:txBody>
          <a:bodyPr anchor="t">
            <a:normAutofit/>
          </a:bodyPr>
          <a:lstStyle/>
          <a:p>
            <a:pPr>
              <a:buNone/>
              <a:defRPr sz="1200" b="0">
                <a:solidFill>
                  <a:srgbClr val="17243A"/>
                </a:solidFill>
                <a:latin typeface="Avenir Next"/>
                <a:ea typeface="Avenir Next"/>
                <a:cs typeface="Avenir Next"/>
              </a:defRPr>
            </a:pPr>
            <a:r>
              <a:rPr sz="1200" b="0">
                <a:solidFill>
                  <a:srgbClr val="17243A"/>
                </a:solidFill>
                <a:latin typeface="Avenir Next"/>
                <a:ea typeface="Avenir Next"/>
                <a:cs typeface="Avenir Next"/>
              </a:rPr>
              <a:t>Co Founder and Executive Producer</a:t>
            </a:r>
          </a:p>
        </p:txBody>
      </p:sp>
      <p:sp>
        <p:nvSpPr>
          <p:cNvPr id="12" name="Rectangle 11">
            <a:extLst>
              <a:ext uri="{FF2B5EF4-FFF2-40B4-BE49-F238E27FC236}">
                <a16:creationId xmlns:a16="http://schemas.microsoft.com/office/drawing/2014/main" id="{F5B36A7A-647E-44CD-B3E0-779C0173DB2F}"/>
              </a:ext>
            </a:extLst>
          </p:cNvPr>
          <p:cNvSpPr>
            <a:spLocks noGrp="1"/>
          </p:cNvSpPr>
          <p:nvPr/>
        </p:nvSpPr>
        <p:spPr>
          <a:xfrm>
            <a:off x="685800" y="2876550"/>
            <a:ext cx="10820400" cy="552450"/>
          </a:xfrm>
          <a:prstGeom prst="rect">
            <a:avLst/>
          </a:prstGeom>
          <a:solidFill>
            <a:srgbClr val="F4F6F8"/>
          </a:solidFill>
          <a:ln w="0">
            <a:solidFill>
              <a:srgbClr val="F4F6F8"/>
            </a:solidFill>
          </a:ln>
        </p:spPr>
        <p:txBody>
          <a:bodyPr/>
          <a:lstStyle/>
          <a:p>
            <a:endParaRPr/>
          </a:p>
        </p:txBody>
      </p:sp>
      <p:sp>
        <p:nvSpPr>
          <p:cNvPr id="13" name="Rectangle 12">
            <a:extLst>
              <a:ext uri="{FF2B5EF4-FFF2-40B4-BE49-F238E27FC236}">
                <a16:creationId xmlns:a16="http://schemas.microsoft.com/office/drawing/2014/main" id="{E67C48D0-50D7-41CF-9410-DB9B0CD192BB}"/>
              </a:ext>
            </a:extLst>
          </p:cNvPr>
          <p:cNvSpPr>
            <a:spLocks noGrp="1"/>
          </p:cNvSpPr>
          <p:nvPr/>
        </p:nvSpPr>
        <p:spPr>
          <a:xfrm>
            <a:off x="819150" y="2952750"/>
            <a:ext cx="4000500" cy="30480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Laura Roosevelt</a:t>
            </a:r>
          </a:p>
        </p:txBody>
      </p:sp>
      <p:sp>
        <p:nvSpPr>
          <p:cNvPr id="14" name="Rectangle 13">
            <a:extLst>
              <a:ext uri="{FF2B5EF4-FFF2-40B4-BE49-F238E27FC236}">
                <a16:creationId xmlns:a16="http://schemas.microsoft.com/office/drawing/2014/main" id="{85A09E29-A07B-49D5-8532-2B880175AE23}"/>
              </a:ext>
            </a:extLst>
          </p:cNvPr>
          <p:cNvSpPr>
            <a:spLocks noGrp="1"/>
          </p:cNvSpPr>
          <p:nvPr/>
        </p:nvSpPr>
        <p:spPr>
          <a:xfrm>
            <a:off x="5276850" y="2952750"/>
            <a:ext cx="6000750" cy="342900"/>
          </a:xfrm>
          <a:prstGeom prst="rect">
            <a:avLst/>
          </a:prstGeom>
          <a:noFill/>
          <a:ln w="0">
            <a:noFill/>
          </a:ln>
        </p:spPr>
        <p:txBody>
          <a:bodyPr anchor="t">
            <a:normAutofit/>
          </a:bodyPr>
          <a:lstStyle/>
          <a:p>
            <a:pPr>
              <a:buNone/>
              <a:defRPr sz="1200" b="0">
                <a:solidFill>
                  <a:srgbClr val="17243A"/>
                </a:solidFill>
                <a:latin typeface="Avenir Next"/>
                <a:ea typeface="Avenir Next"/>
                <a:cs typeface="Avenir Next"/>
              </a:defRPr>
            </a:pPr>
            <a:r>
              <a:rPr sz="1200" b="0">
                <a:solidFill>
                  <a:srgbClr val="17243A"/>
                </a:solidFill>
                <a:latin typeface="Avenir Next"/>
                <a:ea typeface="Avenir Next"/>
                <a:cs typeface="Avenir Next"/>
              </a:rPr>
              <a:t>Co Founder</a:t>
            </a:r>
          </a:p>
        </p:txBody>
      </p:sp>
      <p:sp>
        <p:nvSpPr>
          <p:cNvPr id="15" name="Rectangle 14">
            <a:extLst>
              <a:ext uri="{FF2B5EF4-FFF2-40B4-BE49-F238E27FC236}">
                <a16:creationId xmlns:a16="http://schemas.microsoft.com/office/drawing/2014/main" id="{F4D64741-8443-4CF4-8E93-10E1C743F31B}"/>
              </a:ext>
            </a:extLst>
          </p:cNvPr>
          <p:cNvSpPr>
            <a:spLocks noGrp="1"/>
          </p:cNvSpPr>
          <p:nvPr/>
        </p:nvSpPr>
        <p:spPr>
          <a:xfrm>
            <a:off x="819150" y="3619500"/>
            <a:ext cx="4000500" cy="30480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Roose Hill LLC</a:t>
            </a:r>
          </a:p>
        </p:txBody>
      </p:sp>
      <p:sp>
        <p:nvSpPr>
          <p:cNvPr id="16" name="Rectangle 15">
            <a:extLst>
              <a:ext uri="{FF2B5EF4-FFF2-40B4-BE49-F238E27FC236}">
                <a16:creationId xmlns:a16="http://schemas.microsoft.com/office/drawing/2014/main" id="{75026748-29C7-45EE-BA88-6500933CDC1D}"/>
              </a:ext>
            </a:extLst>
          </p:cNvPr>
          <p:cNvSpPr>
            <a:spLocks noGrp="1"/>
          </p:cNvSpPr>
          <p:nvPr/>
        </p:nvSpPr>
        <p:spPr>
          <a:xfrm>
            <a:off x="5276850" y="3619500"/>
            <a:ext cx="6000750" cy="342900"/>
          </a:xfrm>
          <a:prstGeom prst="rect">
            <a:avLst/>
          </a:prstGeom>
          <a:noFill/>
          <a:ln w="0">
            <a:noFill/>
          </a:ln>
        </p:spPr>
        <p:txBody>
          <a:bodyPr anchor="t">
            <a:normAutofit/>
          </a:bodyPr>
          <a:lstStyle/>
          <a:p>
            <a:pPr>
              <a:buNone/>
              <a:defRPr sz="1200" b="0">
                <a:solidFill>
                  <a:srgbClr val="17243A"/>
                </a:solidFill>
                <a:latin typeface="Avenir Next"/>
                <a:ea typeface="Avenir Next"/>
                <a:cs typeface="Avenir Next"/>
              </a:defRPr>
            </a:pPr>
            <a:r>
              <a:rPr sz="1200" b="0">
                <a:solidFill>
                  <a:srgbClr val="17243A"/>
                </a:solidFill>
                <a:latin typeface="Avenir Next"/>
                <a:ea typeface="Avenir Next"/>
                <a:cs typeface="Avenir Next"/>
              </a:rPr>
              <a:t>Producer and production company banner</a:t>
            </a:r>
          </a:p>
        </p:txBody>
      </p:sp>
      <p:sp>
        <p:nvSpPr>
          <p:cNvPr id="17" name="Rectangle 16">
            <a:extLst>
              <a:ext uri="{FF2B5EF4-FFF2-40B4-BE49-F238E27FC236}">
                <a16:creationId xmlns:a16="http://schemas.microsoft.com/office/drawing/2014/main" id="{0E0C6428-2E58-42CD-8D9D-5972E4544A4F}"/>
              </a:ext>
            </a:extLst>
          </p:cNvPr>
          <p:cNvSpPr>
            <a:spLocks noGrp="1"/>
          </p:cNvSpPr>
          <p:nvPr/>
        </p:nvSpPr>
        <p:spPr>
          <a:xfrm>
            <a:off x="685800" y="4210050"/>
            <a:ext cx="10820400" cy="552450"/>
          </a:xfrm>
          <a:prstGeom prst="rect">
            <a:avLst/>
          </a:prstGeom>
          <a:solidFill>
            <a:srgbClr val="F4F6F8"/>
          </a:solidFill>
          <a:ln w="0">
            <a:solidFill>
              <a:srgbClr val="F4F6F8"/>
            </a:solidFill>
          </a:ln>
        </p:spPr>
        <p:txBody>
          <a:bodyPr/>
          <a:lstStyle/>
          <a:p>
            <a:endParaRPr/>
          </a:p>
        </p:txBody>
      </p:sp>
      <p:sp>
        <p:nvSpPr>
          <p:cNvPr id="18" name="Rectangle 17">
            <a:extLst>
              <a:ext uri="{FF2B5EF4-FFF2-40B4-BE49-F238E27FC236}">
                <a16:creationId xmlns:a16="http://schemas.microsoft.com/office/drawing/2014/main" id="{DFD9E7A1-18E3-4C54-8DD5-4A37C34CB0BE}"/>
              </a:ext>
            </a:extLst>
          </p:cNvPr>
          <p:cNvSpPr>
            <a:spLocks noGrp="1"/>
          </p:cNvSpPr>
          <p:nvPr/>
        </p:nvSpPr>
        <p:spPr>
          <a:xfrm>
            <a:off x="819150" y="4286250"/>
            <a:ext cx="4000500" cy="30480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Dallas production fee</a:t>
            </a:r>
          </a:p>
        </p:txBody>
      </p:sp>
      <p:sp>
        <p:nvSpPr>
          <p:cNvPr id="19" name="Rectangle 18">
            <a:extLst>
              <a:ext uri="{FF2B5EF4-FFF2-40B4-BE49-F238E27FC236}">
                <a16:creationId xmlns:a16="http://schemas.microsoft.com/office/drawing/2014/main" id="{27AA07C3-0B08-4C27-B694-3F9E7D210314}"/>
              </a:ext>
            </a:extLst>
          </p:cNvPr>
          <p:cNvSpPr>
            <a:spLocks noGrp="1"/>
          </p:cNvSpPr>
          <p:nvPr/>
        </p:nvSpPr>
        <p:spPr>
          <a:xfrm>
            <a:off x="5276850" y="4286250"/>
            <a:ext cx="6000750" cy="342900"/>
          </a:xfrm>
          <a:prstGeom prst="rect">
            <a:avLst/>
          </a:prstGeom>
          <a:noFill/>
          <a:ln w="0">
            <a:noFill/>
          </a:ln>
        </p:spPr>
        <p:txBody>
          <a:bodyPr anchor="t">
            <a:normAutofit fontScale="100000"/>
          </a:bodyPr>
          <a:lstStyle/>
          <a:p>
            <a:pPr>
              <a:buNone/>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$150,000 proposed fixed fee</a:t>
            </a:r>
          </a:p>
        </p:txBody>
      </p:sp>
      <p:sp>
        <p:nvSpPr>
          <p:cNvPr id="20" name="Rectangle 19">
            <a:extLst>
              <a:ext uri="{FF2B5EF4-FFF2-40B4-BE49-F238E27FC236}">
                <a16:creationId xmlns:a16="http://schemas.microsoft.com/office/drawing/2014/main" id="{8EA45FDE-FDD6-43CC-BBC6-64BE3D985D47}"/>
              </a:ext>
            </a:extLst>
          </p:cNvPr>
          <p:cNvSpPr>
            <a:spLocks noGrp="1"/>
          </p:cNvSpPr>
          <p:nvPr/>
        </p:nvSpPr>
        <p:spPr>
          <a:xfrm>
            <a:off x="819150" y="4953000"/>
            <a:ext cx="4000500" cy="304800"/>
          </a:xfrm>
          <a:prstGeom prst="rect">
            <a:avLst/>
          </a:prstGeom>
          <a:noFill/>
          <a:ln w="0">
            <a:noFill/>
          </a:ln>
        </p:spPr>
        <p:txBody>
          <a:bodyPr anchor="t">
            <a:normAutofit fontScale="100000"/>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Contract scope</a:t>
            </a:r>
          </a:p>
        </p:txBody>
      </p:sp>
      <p:sp>
        <p:nvSpPr>
          <p:cNvPr id="21" name="Rectangle 20">
            <a:extLst>
              <a:ext uri="{FF2B5EF4-FFF2-40B4-BE49-F238E27FC236}">
                <a16:creationId xmlns:a16="http://schemas.microsoft.com/office/drawing/2014/main" id="{C0D9C798-DD78-4E8F-A544-719C43B7436A}"/>
              </a:ext>
            </a:extLst>
          </p:cNvPr>
          <p:cNvSpPr>
            <a:spLocks noGrp="1"/>
          </p:cNvSpPr>
          <p:nvPr/>
        </p:nvSpPr>
        <p:spPr>
          <a:xfrm>
            <a:off x="5276850" y="4953000"/>
            <a:ext cx="6000750" cy="342900"/>
          </a:xfrm>
          <a:prstGeom prst="rect">
            <a:avLst/>
          </a:prstGeom>
          <a:noFill/>
          <a:ln w="0">
            <a:noFill/>
          </a:ln>
        </p:spPr>
        <p:txBody>
          <a:bodyPr anchor="t">
            <a:normAutofit fontScale="100000"/>
          </a:bodyPr>
          <a:lstStyle/>
          <a:p>
            <a:pPr>
              <a:buNone/>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Dallas development, event delivery and closeout</a:t>
            </a:r>
          </a:p>
        </p:txBody>
      </p:sp>
      <p:sp>
        <p:nvSpPr>
          <p:cNvPr id="22" name="Rectangle 21">
            <a:extLst>
              <a:ext uri="{FF2B5EF4-FFF2-40B4-BE49-F238E27FC236}">
                <a16:creationId xmlns:a16="http://schemas.microsoft.com/office/drawing/2014/main" id="{4A1438F4-AE62-4816-ABAF-C582A8DCE028}"/>
              </a:ext>
            </a:extLst>
          </p:cNvPr>
          <p:cNvSpPr>
            <a:spLocks noGrp="1"/>
          </p:cNvSpPr>
          <p:nvPr/>
        </p:nvSpPr>
        <p:spPr>
          <a:xfrm>
            <a:off x="685800" y="5762625"/>
            <a:ext cx="10668000" cy="457200"/>
          </a:xfrm>
          <a:prstGeom prst="rect">
            <a:avLst/>
          </a:prstGeom>
          <a:noFill/>
          <a:ln w="0">
            <a:noFill/>
          </a:ln>
        </p:spPr>
        <p:txBody>
          <a:bodyPr anchor="t">
            <a:normAutofit fontScale="100000"/>
          </a:bodyPr>
          <a:lstStyle/>
          <a:p>
            <a:pPr>
              <a:buNone/>
              <a:defRPr sz="1013" b="0">
                <a:solidFill>
                  <a:srgbClr val="5E6873"/>
                </a:solidFill>
                <a:latin typeface="Avenir Next"/>
                <a:ea typeface="Avenir Next"/>
                <a:cs typeface="Avenir Next"/>
              </a:defRPr>
            </a:pPr>
            <a:r>
              <a:rPr sz="1013" b="0">
                <a:solidFill>
                  <a:srgbClr val="5E6873"/>
                </a:solidFill>
                <a:latin typeface="Avenir Next"/>
                <a:ea typeface="Avenir Next"/>
                <a:cs typeface="Avenir Next"/>
              </a:rPr>
              <a:t>A Dallas agreement must define scope, payment terms, travel, reimbursable costs and the responsibilities of Roose Hill LLC and the contracted Lead Producer.</a:t>
            </a:r>
          </a:p>
        </p:txBody>
      </p:sp>
    </p:spTree>
    <p:extLst>
      <p:ext uri="{BB962C8B-B14F-4D97-AF65-F5344CB8AC3E}">
        <p14:creationId xmlns:p14="http://schemas.microsoft.com/office/powerpoint/2010/main" val="1862431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48A8F41C-8780-411D-B901-484BC42C6395}"/>
              </a:ext>
            </a:extLst>
          </p:cNvPr>
          <p:cNvSpPr>
            <a:spLocks noGrp="1"/>
          </p:cNvSpPr>
          <p:nvPr/>
        </p:nvSpPr>
        <p:spPr>
          <a:xfrm>
            <a:off x="685800" y="495300"/>
            <a:ext cx="238125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SCHEDULE</a:t>
            </a:r>
          </a:p>
        </p:txBody>
      </p:sp>
      <p:sp>
        <p:nvSpPr>
          <p:cNvPr id="2" name="Rectangle 1">
            <a:extLst>
              <a:ext uri="{FF2B5EF4-FFF2-40B4-BE49-F238E27FC236}">
                <a16:creationId xmlns:a16="http://schemas.microsoft.com/office/drawing/2014/main" id="{7DF51E49-B65C-49AC-B0E0-CF5F56195DB5}"/>
              </a:ext>
            </a:extLst>
          </p:cNvPr>
          <p:cNvSpPr>
            <a:spLocks noGrp="1"/>
          </p:cNvSpPr>
          <p:nvPr/>
        </p:nvSpPr>
        <p:spPr>
          <a:xfrm>
            <a:off x="685800" y="742950"/>
            <a:ext cx="9525000" cy="476250"/>
          </a:xfrm>
          <a:prstGeom prst="rect">
            <a:avLst/>
          </a:prstGeom>
          <a:noFill/>
          <a:ln w="0">
            <a:noFill/>
          </a:ln>
        </p:spPr>
        <p:txBody>
          <a:bodyPr anchor="t">
            <a:normAutofit fontScale="100000"/>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Proposed Dallas contract schedule</a:t>
            </a:r>
          </a:p>
        </p:txBody>
      </p:sp>
      <p:sp>
        <p:nvSpPr>
          <p:cNvPr id="3" name="Rectangle 2">
            <a:extLst>
              <a:ext uri="{FF2B5EF4-FFF2-40B4-BE49-F238E27FC236}">
                <a16:creationId xmlns:a16="http://schemas.microsoft.com/office/drawing/2014/main" id="{AED6297B-BC31-4336-83B0-2E6598528529}"/>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C837249C-1A75-45DA-8847-AC49CF7420FC}"/>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19</a:t>
            </a:r>
          </a:p>
        </p:txBody>
      </p:sp>
      <p:sp>
        <p:nvSpPr>
          <p:cNvPr id="5" name="Rectangle 4">
            <a:extLst>
              <a:ext uri="{FF2B5EF4-FFF2-40B4-BE49-F238E27FC236}">
                <a16:creationId xmlns:a16="http://schemas.microsoft.com/office/drawing/2014/main" id="{EEC3F1ED-C0E6-44FF-85AC-487EA6BACA20}"/>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3A3D4F83-14BF-4305-B723-D89B88588CF4}"/>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D8297E35-179E-4106-A22F-DE7BCA17B6A0}"/>
              </a:ext>
            </a:extLst>
          </p:cNvPr>
          <p:cNvSpPr>
            <a:spLocks noGrp="1"/>
          </p:cNvSpPr>
          <p:nvPr/>
        </p:nvSpPr>
        <p:spPr>
          <a:xfrm>
            <a:off x="1285875" y="3162300"/>
            <a:ext cx="9525000" cy="38100"/>
          </a:xfrm>
          <a:prstGeom prst="rect">
            <a:avLst/>
          </a:prstGeom>
          <a:solidFill>
            <a:srgbClr val="002D62"/>
          </a:solidFill>
          <a:ln w="0">
            <a:solidFill>
              <a:srgbClr val="002D62"/>
            </a:solidFill>
          </a:ln>
        </p:spPr>
        <p:txBody>
          <a:bodyPr/>
          <a:lstStyle/>
          <a:p>
            <a:endParaRPr/>
          </a:p>
        </p:txBody>
      </p:sp>
      <p:sp>
        <p:nvSpPr>
          <p:cNvPr id="8" name="Rectangle 7">
            <a:extLst>
              <a:ext uri="{FF2B5EF4-FFF2-40B4-BE49-F238E27FC236}">
                <a16:creationId xmlns:a16="http://schemas.microsoft.com/office/drawing/2014/main" id="{B81CEE9C-CC2A-4011-B190-42AECC446FA3}"/>
              </a:ext>
            </a:extLst>
          </p:cNvPr>
          <p:cNvSpPr>
            <a:spLocks noGrp="1"/>
          </p:cNvSpPr>
          <p:nvPr/>
        </p:nvSpPr>
        <p:spPr>
          <a:xfrm>
            <a:off x="1000125" y="3009900"/>
            <a:ext cx="304800" cy="304800"/>
          </a:xfrm>
          <a:prstGeom prst="rect">
            <a:avLst/>
          </a:prstGeom>
          <a:solidFill>
            <a:srgbClr val="002D62"/>
          </a:solidFill>
          <a:ln w="0">
            <a:solidFill>
              <a:srgbClr val="002D62"/>
            </a:solidFill>
          </a:ln>
        </p:spPr>
        <p:txBody>
          <a:bodyPr/>
          <a:lstStyle/>
          <a:p>
            <a:endParaRPr/>
          </a:p>
        </p:txBody>
      </p:sp>
      <p:sp>
        <p:nvSpPr>
          <p:cNvPr id="9" name="Rectangle 8">
            <a:extLst>
              <a:ext uri="{FF2B5EF4-FFF2-40B4-BE49-F238E27FC236}">
                <a16:creationId xmlns:a16="http://schemas.microsoft.com/office/drawing/2014/main" id="{9519DCA9-27CB-4A7C-A976-B5561F4B6C63}"/>
              </a:ext>
            </a:extLst>
          </p:cNvPr>
          <p:cNvSpPr>
            <a:spLocks noGrp="1"/>
          </p:cNvSpPr>
          <p:nvPr/>
        </p:nvSpPr>
        <p:spPr>
          <a:xfrm>
            <a:off x="828675" y="2571750"/>
            <a:ext cx="857250" cy="247650"/>
          </a:xfrm>
          <a:prstGeom prst="rect">
            <a:avLst/>
          </a:prstGeom>
          <a:noFill/>
          <a:ln w="0">
            <a:noFill/>
          </a:ln>
        </p:spPr>
        <p:txBody>
          <a:bodyPr anchor="t">
            <a:normAutofit/>
          </a:bodyPr>
          <a:lstStyle/>
          <a:p>
            <a:pPr>
              <a:buNone/>
              <a:defRPr sz="825" b="1">
                <a:solidFill>
                  <a:srgbClr val="002D62"/>
                </a:solidFill>
                <a:latin typeface="Avenir Next"/>
                <a:ea typeface="Avenir Next"/>
                <a:cs typeface="Avenir Next"/>
              </a:defRPr>
            </a:pPr>
            <a:r>
              <a:rPr sz="825" b="1">
                <a:solidFill>
                  <a:srgbClr val="002D62"/>
                </a:solidFill>
                <a:latin typeface="Avenir Next"/>
                <a:ea typeface="Avenir Next"/>
                <a:cs typeface="Avenir Next"/>
              </a:rPr>
              <a:t>SEP 1</a:t>
            </a:r>
          </a:p>
        </p:txBody>
      </p:sp>
      <p:sp>
        <p:nvSpPr>
          <p:cNvPr id="10" name="Rectangle 9">
            <a:extLst>
              <a:ext uri="{FF2B5EF4-FFF2-40B4-BE49-F238E27FC236}">
                <a16:creationId xmlns:a16="http://schemas.microsoft.com/office/drawing/2014/main" id="{ED555514-E044-40F2-B442-356634628C09}"/>
              </a:ext>
            </a:extLst>
          </p:cNvPr>
          <p:cNvSpPr>
            <a:spLocks noGrp="1"/>
          </p:cNvSpPr>
          <p:nvPr/>
        </p:nvSpPr>
        <p:spPr>
          <a:xfrm>
            <a:off x="476250" y="3571875"/>
            <a:ext cx="1381125" cy="857250"/>
          </a:xfrm>
          <a:prstGeom prst="rect">
            <a:avLst/>
          </a:prstGeom>
          <a:noFill/>
          <a:ln w="0">
            <a:noFill/>
          </a:ln>
        </p:spPr>
        <p:txBody>
          <a:bodyPr anchor="t">
            <a:normAutofit/>
          </a:bodyPr>
          <a:lstStyle/>
          <a:p>
            <a:pPr>
              <a:buNone/>
              <a:defRPr sz="975" b="1">
                <a:solidFill>
                  <a:srgbClr val="17243A"/>
                </a:solidFill>
                <a:latin typeface="Avenir Next"/>
                <a:ea typeface="Avenir Next"/>
                <a:cs typeface="Avenir Next"/>
              </a:defRPr>
            </a:pPr>
            <a:r>
              <a:rPr sz="975" b="1">
                <a:solidFill>
                  <a:srgbClr val="17243A"/>
                </a:solidFill>
                <a:latin typeface="Avenir Next"/>
                <a:ea typeface="Avenir Next"/>
                <a:cs typeface="Avenir Next"/>
              </a:rPr>
              <a:t>Brad Hillinger and Laura Roosevelt</a:t>
            </a:r>
          </a:p>
        </p:txBody>
      </p:sp>
      <p:sp>
        <p:nvSpPr>
          <p:cNvPr id="11" name="Rectangle 10">
            <a:extLst>
              <a:ext uri="{FF2B5EF4-FFF2-40B4-BE49-F238E27FC236}">
                <a16:creationId xmlns:a16="http://schemas.microsoft.com/office/drawing/2014/main" id="{D16DED43-AFC2-4143-A61C-CEFAF2798A7F}"/>
              </a:ext>
            </a:extLst>
          </p:cNvPr>
          <p:cNvSpPr>
            <a:spLocks noGrp="1"/>
          </p:cNvSpPr>
          <p:nvPr/>
        </p:nvSpPr>
        <p:spPr>
          <a:xfrm>
            <a:off x="476250" y="4524375"/>
            <a:ext cx="1381125" cy="590550"/>
          </a:xfrm>
          <a:prstGeom prst="rect">
            <a:avLst/>
          </a:prstGeom>
          <a:noFill/>
          <a:ln w="0">
            <a:noFill/>
          </a:ln>
        </p:spPr>
        <p:txBody>
          <a:bodyPr anchor="t">
            <a:normAutofit/>
          </a:bodyPr>
          <a:lstStyle/>
          <a:p>
            <a:pPr>
              <a:buNone/>
              <a:defRPr sz="863" b="0">
                <a:solidFill>
                  <a:srgbClr val="5E6873"/>
                </a:solidFill>
                <a:latin typeface="Avenir Next"/>
                <a:ea typeface="Avenir Next"/>
                <a:cs typeface="Avenir Next"/>
              </a:defRPr>
            </a:pPr>
            <a:r>
              <a:rPr sz="863" b="0">
                <a:solidFill>
                  <a:srgbClr val="5E6873"/>
                </a:solidFill>
                <a:latin typeface="Avenir Next"/>
                <a:ea typeface="Avenir Next"/>
                <a:cs typeface="Avenir Next"/>
              </a:rPr>
              <a:t>Founder preparation</a:t>
            </a:r>
          </a:p>
        </p:txBody>
      </p:sp>
      <p:sp>
        <p:nvSpPr>
          <p:cNvPr id="12" name="Rectangle 11">
            <a:extLst>
              <a:ext uri="{FF2B5EF4-FFF2-40B4-BE49-F238E27FC236}">
                <a16:creationId xmlns:a16="http://schemas.microsoft.com/office/drawing/2014/main" id="{F71A4D98-BDD8-495F-AD4C-60177EE1A76F}"/>
              </a:ext>
            </a:extLst>
          </p:cNvPr>
          <p:cNvSpPr>
            <a:spLocks noGrp="1"/>
          </p:cNvSpPr>
          <p:nvPr/>
        </p:nvSpPr>
        <p:spPr>
          <a:xfrm>
            <a:off x="3333750" y="3009900"/>
            <a:ext cx="304800" cy="304800"/>
          </a:xfrm>
          <a:prstGeom prst="rect">
            <a:avLst/>
          </a:prstGeom>
          <a:solidFill>
            <a:srgbClr val="C8102E"/>
          </a:solidFill>
          <a:ln w="0">
            <a:solidFill>
              <a:srgbClr val="C8102E"/>
            </a:solidFill>
          </a:ln>
        </p:spPr>
        <p:txBody>
          <a:bodyPr/>
          <a:lstStyle/>
          <a:p>
            <a:endParaRPr/>
          </a:p>
        </p:txBody>
      </p:sp>
      <p:sp>
        <p:nvSpPr>
          <p:cNvPr id="13" name="Rectangle 12">
            <a:extLst>
              <a:ext uri="{FF2B5EF4-FFF2-40B4-BE49-F238E27FC236}">
                <a16:creationId xmlns:a16="http://schemas.microsoft.com/office/drawing/2014/main" id="{BB8FE435-38B3-40B1-8BD1-8B6BCB3D4C02}"/>
              </a:ext>
            </a:extLst>
          </p:cNvPr>
          <p:cNvSpPr>
            <a:spLocks noGrp="1"/>
          </p:cNvSpPr>
          <p:nvPr/>
        </p:nvSpPr>
        <p:spPr>
          <a:xfrm>
            <a:off x="3162300" y="2571750"/>
            <a:ext cx="857250" cy="247650"/>
          </a:xfrm>
          <a:prstGeom prst="rect">
            <a:avLst/>
          </a:prstGeom>
          <a:noFill/>
          <a:ln w="0">
            <a:noFill/>
          </a:ln>
        </p:spPr>
        <p:txBody>
          <a:bodyPr anchor="t">
            <a:normAutofit/>
          </a:bodyPr>
          <a:lstStyle/>
          <a:p>
            <a:pPr>
              <a:buNone/>
              <a:defRPr sz="825" b="1">
                <a:solidFill>
                  <a:srgbClr val="C8102E"/>
                </a:solidFill>
                <a:latin typeface="Avenir Next"/>
                <a:ea typeface="Avenir Next"/>
                <a:cs typeface="Avenir Next"/>
              </a:defRPr>
            </a:pPr>
            <a:r>
              <a:rPr sz="825" b="1">
                <a:solidFill>
                  <a:srgbClr val="C8102E"/>
                </a:solidFill>
                <a:latin typeface="Avenir Next"/>
                <a:ea typeface="Avenir Next"/>
                <a:cs typeface="Avenir Next"/>
              </a:rPr>
              <a:t>OCT 1</a:t>
            </a:r>
          </a:p>
        </p:txBody>
      </p:sp>
      <p:sp>
        <p:nvSpPr>
          <p:cNvPr id="14" name="Rectangle 13">
            <a:extLst>
              <a:ext uri="{FF2B5EF4-FFF2-40B4-BE49-F238E27FC236}">
                <a16:creationId xmlns:a16="http://schemas.microsoft.com/office/drawing/2014/main" id="{0052D6FF-BB1A-43B4-8E71-ED1A6BAC8C27}"/>
              </a:ext>
            </a:extLst>
          </p:cNvPr>
          <p:cNvSpPr>
            <a:spLocks noGrp="1"/>
          </p:cNvSpPr>
          <p:nvPr/>
        </p:nvSpPr>
        <p:spPr>
          <a:xfrm>
            <a:off x="2809875" y="3571875"/>
            <a:ext cx="1381125" cy="857250"/>
          </a:xfrm>
          <a:prstGeom prst="rect">
            <a:avLst/>
          </a:prstGeom>
          <a:noFill/>
          <a:ln w="0">
            <a:noFill/>
          </a:ln>
        </p:spPr>
        <p:txBody>
          <a:bodyPr anchor="t">
            <a:normAutofit/>
          </a:bodyPr>
          <a:lstStyle/>
          <a:p>
            <a:pPr>
              <a:buNone/>
              <a:defRPr sz="975" b="1">
                <a:solidFill>
                  <a:srgbClr val="17243A"/>
                </a:solidFill>
                <a:latin typeface="Avenir Next"/>
                <a:ea typeface="Avenir Next"/>
                <a:cs typeface="Avenir Next"/>
              </a:defRPr>
            </a:pPr>
            <a:r>
              <a:rPr sz="975" b="1">
                <a:solidFill>
                  <a:srgbClr val="17243A"/>
                </a:solidFill>
                <a:latin typeface="Avenir Next"/>
                <a:ea typeface="Avenir Next"/>
                <a:cs typeface="Avenir Next"/>
              </a:rPr>
              <a:t>Lead Producer, Development Director, Finance Manager</a:t>
            </a:r>
          </a:p>
        </p:txBody>
      </p:sp>
      <p:sp>
        <p:nvSpPr>
          <p:cNvPr id="15" name="Rectangle 14">
            <a:extLst>
              <a:ext uri="{FF2B5EF4-FFF2-40B4-BE49-F238E27FC236}">
                <a16:creationId xmlns:a16="http://schemas.microsoft.com/office/drawing/2014/main" id="{51F396C5-79C2-48C7-8F32-0A98A7ACA041}"/>
              </a:ext>
            </a:extLst>
          </p:cNvPr>
          <p:cNvSpPr>
            <a:spLocks noGrp="1"/>
          </p:cNvSpPr>
          <p:nvPr/>
        </p:nvSpPr>
        <p:spPr>
          <a:xfrm>
            <a:off x="2809875" y="4524375"/>
            <a:ext cx="1381125" cy="590550"/>
          </a:xfrm>
          <a:prstGeom prst="rect">
            <a:avLst/>
          </a:prstGeom>
          <a:noFill/>
          <a:ln w="0">
            <a:noFill/>
          </a:ln>
        </p:spPr>
        <p:txBody>
          <a:bodyPr anchor="t">
            <a:normAutofit/>
          </a:bodyPr>
          <a:lstStyle/>
          <a:p>
            <a:pPr>
              <a:buNone/>
              <a:defRPr sz="863" b="0">
                <a:solidFill>
                  <a:srgbClr val="5E6873"/>
                </a:solidFill>
                <a:latin typeface="Avenir Next"/>
                <a:ea typeface="Avenir Next"/>
                <a:cs typeface="Avenir Next"/>
              </a:defRPr>
            </a:pPr>
            <a:r>
              <a:rPr sz="863" b="0">
                <a:solidFill>
                  <a:srgbClr val="5E6873"/>
                </a:solidFill>
                <a:latin typeface="Avenir Next"/>
                <a:ea typeface="Avenir Next"/>
                <a:cs typeface="Avenir Next"/>
              </a:rPr>
              <a:t>Operating authority and funding control</a:t>
            </a:r>
          </a:p>
        </p:txBody>
      </p:sp>
      <p:sp>
        <p:nvSpPr>
          <p:cNvPr id="16" name="Rectangle 15">
            <a:extLst>
              <a:ext uri="{FF2B5EF4-FFF2-40B4-BE49-F238E27FC236}">
                <a16:creationId xmlns:a16="http://schemas.microsoft.com/office/drawing/2014/main" id="{84A3052D-ADFE-47A6-9469-C28E517F988C}"/>
              </a:ext>
            </a:extLst>
          </p:cNvPr>
          <p:cNvSpPr>
            <a:spLocks noGrp="1"/>
          </p:cNvSpPr>
          <p:nvPr/>
        </p:nvSpPr>
        <p:spPr>
          <a:xfrm>
            <a:off x="5667375" y="3009900"/>
            <a:ext cx="304800" cy="304800"/>
          </a:xfrm>
          <a:prstGeom prst="rect">
            <a:avLst/>
          </a:prstGeom>
          <a:solidFill>
            <a:srgbClr val="002D62"/>
          </a:solidFill>
          <a:ln w="0">
            <a:solidFill>
              <a:srgbClr val="002D62"/>
            </a:solidFill>
          </a:ln>
        </p:spPr>
        <p:txBody>
          <a:bodyPr/>
          <a:lstStyle/>
          <a:p>
            <a:endParaRPr/>
          </a:p>
        </p:txBody>
      </p:sp>
      <p:sp>
        <p:nvSpPr>
          <p:cNvPr id="17" name="Rectangle 16">
            <a:extLst>
              <a:ext uri="{FF2B5EF4-FFF2-40B4-BE49-F238E27FC236}">
                <a16:creationId xmlns:a16="http://schemas.microsoft.com/office/drawing/2014/main" id="{EADCFAE1-712C-48DD-A748-6E630AB9708A}"/>
              </a:ext>
            </a:extLst>
          </p:cNvPr>
          <p:cNvSpPr>
            <a:spLocks noGrp="1"/>
          </p:cNvSpPr>
          <p:nvPr/>
        </p:nvSpPr>
        <p:spPr>
          <a:xfrm>
            <a:off x="5495925" y="2571750"/>
            <a:ext cx="857250" cy="247650"/>
          </a:xfrm>
          <a:prstGeom prst="rect">
            <a:avLst/>
          </a:prstGeom>
          <a:noFill/>
          <a:ln w="0">
            <a:noFill/>
          </a:ln>
        </p:spPr>
        <p:txBody>
          <a:bodyPr anchor="t">
            <a:normAutofit/>
          </a:bodyPr>
          <a:lstStyle/>
          <a:p>
            <a:pPr>
              <a:buNone/>
              <a:defRPr sz="825" b="1">
                <a:solidFill>
                  <a:srgbClr val="002D62"/>
                </a:solidFill>
                <a:latin typeface="Avenir Next"/>
                <a:ea typeface="Avenir Next"/>
                <a:cs typeface="Avenir Next"/>
              </a:defRPr>
            </a:pPr>
            <a:r>
              <a:rPr sz="825" b="1">
                <a:solidFill>
                  <a:srgbClr val="002D62"/>
                </a:solidFill>
                <a:latin typeface="Avenir Next"/>
                <a:ea typeface="Avenir Next"/>
                <a:cs typeface="Avenir Next"/>
              </a:rPr>
              <a:t>OCT 7</a:t>
            </a:r>
          </a:p>
        </p:txBody>
      </p:sp>
      <p:sp>
        <p:nvSpPr>
          <p:cNvPr id="18" name="Rectangle 17">
            <a:extLst>
              <a:ext uri="{FF2B5EF4-FFF2-40B4-BE49-F238E27FC236}">
                <a16:creationId xmlns:a16="http://schemas.microsoft.com/office/drawing/2014/main" id="{B468446E-7A65-4977-BE1D-B79EF75010A1}"/>
              </a:ext>
            </a:extLst>
          </p:cNvPr>
          <p:cNvSpPr>
            <a:spLocks noGrp="1"/>
          </p:cNvSpPr>
          <p:nvPr/>
        </p:nvSpPr>
        <p:spPr>
          <a:xfrm>
            <a:off x="5143500" y="3571875"/>
            <a:ext cx="1381125" cy="857250"/>
          </a:xfrm>
          <a:prstGeom prst="rect">
            <a:avLst/>
          </a:prstGeom>
          <a:noFill/>
          <a:ln w="0">
            <a:noFill/>
          </a:ln>
        </p:spPr>
        <p:txBody>
          <a:bodyPr anchor="t">
            <a:normAutofit/>
          </a:bodyPr>
          <a:lstStyle/>
          <a:p>
            <a:pPr>
              <a:buNone/>
              <a:defRPr sz="975" b="1">
                <a:solidFill>
                  <a:srgbClr val="17243A"/>
                </a:solidFill>
                <a:latin typeface="Avenir Next"/>
                <a:ea typeface="Avenir Next"/>
                <a:cs typeface="Avenir Next"/>
              </a:defRPr>
            </a:pPr>
            <a:r>
              <a:rPr sz="975" b="1">
                <a:solidFill>
                  <a:srgbClr val="17243A"/>
                </a:solidFill>
                <a:latin typeface="Avenir Next"/>
                <a:ea typeface="Avenir Next"/>
                <a:cs typeface="Avenir Next"/>
              </a:rPr>
              <a:t>Project Coordinator</a:t>
            </a:r>
          </a:p>
        </p:txBody>
      </p:sp>
      <p:sp>
        <p:nvSpPr>
          <p:cNvPr id="19" name="Rectangle 18">
            <a:extLst>
              <a:ext uri="{FF2B5EF4-FFF2-40B4-BE49-F238E27FC236}">
                <a16:creationId xmlns:a16="http://schemas.microsoft.com/office/drawing/2014/main" id="{759355D6-5D32-4BB9-A89C-0F38C40C31A5}"/>
              </a:ext>
            </a:extLst>
          </p:cNvPr>
          <p:cNvSpPr>
            <a:spLocks noGrp="1"/>
          </p:cNvSpPr>
          <p:nvPr/>
        </p:nvSpPr>
        <p:spPr>
          <a:xfrm>
            <a:off x="5143500" y="4524375"/>
            <a:ext cx="1381125" cy="590550"/>
          </a:xfrm>
          <a:prstGeom prst="rect">
            <a:avLst/>
          </a:prstGeom>
          <a:noFill/>
          <a:ln w="0">
            <a:noFill/>
          </a:ln>
        </p:spPr>
        <p:txBody>
          <a:bodyPr anchor="t">
            <a:normAutofit/>
          </a:bodyPr>
          <a:lstStyle/>
          <a:p>
            <a:pPr>
              <a:buNone/>
              <a:defRPr sz="863" b="0">
                <a:solidFill>
                  <a:srgbClr val="5E6873"/>
                </a:solidFill>
                <a:latin typeface="Avenir Next"/>
                <a:ea typeface="Avenir Next"/>
                <a:cs typeface="Avenir Next"/>
              </a:defRPr>
            </a:pPr>
            <a:r>
              <a:rPr sz="863" b="0">
                <a:solidFill>
                  <a:srgbClr val="5E6873"/>
                </a:solidFill>
                <a:latin typeface="Avenir Next"/>
                <a:ea typeface="Avenir Next"/>
                <a:cs typeface="Avenir Next"/>
              </a:rPr>
              <a:t>One schedule and planning record</a:t>
            </a:r>
          </a:p>
        </p:txBody>
      </p:sp>
      <p:sp>
        <p:nvSpPr>
          <p:cNvPr id="20" name="Rectangle 19">
            <a:extLst>
              <a:ext uri="{FF2B5EF4-FFF2-40B4-BE49-F238E27FC236}">
                <a16:creationId xmlns:a16="http://schemas.microsoft.com/office/drawing/2014/main" id="{31B9D98D-EAC2-43CA-8297-89C56E8DBC13}"/>
              </a:ext>
            </a:extLst>
          </p:cNvPr>
          <p:cNvSpPr>
            <a:spLocks noGrp="1"/>
          </p:cNvSpPr>
          <p:nvPr/>
        </p:nvSpPr>
        <p:spPr>
          <a:xfrm>
            <a:off x="8001000" y="3009900"/>
            <a:ext cx="304800" cy="304800"/>
          </a:xfrm>
          <a:prstGeom prst="rect">
            <a:avLst/>
          </a:prstGeom>
          <a:solidFill>
            <a:srgbClr val="002D62"/>
          </a:solidFill>
          <a:ln w="0">
            <a:solidFill>
              <a:srgbClr val="002D62"/>
            </a:solidFill>
          </a:ln>
        </p:spPr>
        <p:txBody>
          <a:bodyPr/>
          <a:lstStyle/>
          <a:p>
            <a:endParaRPr/>
          </a:p>
        </p:txBody>
      </p:sp>
      <p:sp>
        <p:nvSpPr>
          <p:cNvPr id="21" name="Rectangle 20">
            <a:extLst>
              <a:ext uri="{FF2B5EF4-FFF2-40B4-BE49-F238E27FC236}">
                <a16:creationId xmlns:a16="http://schemas.microsoft.com/office/drawing/2014/main" id="{B6722BF6-D63C-4BA6-8F10-4B7E6C06318B}"/>
              </a:ext>
            </a:extLst>
          </p:cNvPr>
          <p:cNvSpPr>
            <a:spLocks noGrp="1"/>
          </p:cNvSpPr>
          <p:nvPr/>
        </p:nvSpPr>
        <p:spPr>
          <a:xfrm>
            <a:off x="7829550" y="2571750"/>
            <a:ext cx="857250" cy="247650"/>
          </a:xfrm>
          <a:prstGeom prst="rect">
            <a:avLst/>
          </a:prstGeom>
          <a:noFill/>
          <a:ln w="0">
            <a:noFill/>
          </a:ln>
        </p:spPr>
        <p:txBody>
          <a:bodyPr anchor="t">
            <a:normAutofit/>
          </a:bodyPr>
          <a:lstStyle/>
          <a:p>
            <a:pPr>
              <a:buNone/>
              <a:defRPr sz="825" b="1">
                <a:solidFill>
                  <a:srgbClr val="002D62"/>
                </a:solidFill>
                <a:latin typeface="Avenir Next"/>
                <a:ea typeface="Avenir Next"/>
                <a:cs typeface="Avenir Next"/>
              </a:defRPr>
            </a:pPr>
            <a:r>
              <a:rPr sz="825" b="1">
                <a:solidFill>
                  <a:srgbClr val="002D62"/>
                </a:solidFill>
                <a:latin typeface="Avenir Next"/>
                <a:ea typeface="Avenir Next"/>
                <a:cs typeface="Avenir Next"/>
              </a:rPr>
              <a:t>OCT 15</a:t>
            </a:r>
          </a:p>
        </p:txBody>
      </p:sp>
      <p:sp>
        <p:nvSpPr>
          <p:cNvPr id="22" name="Rectangle 21">
            <a:extLst>
              <a:ext uri="{FF2B5EF4-FFF2-40B4-BE49-F238E27FC236}">
                <a16:creationId xmlns:a16="http://schemas.microsoft.com/office/drawing/2014/main" id="{3C144E9D-CFB5-4286-B428-77EB578497DE}"/>
              </a:ext>
            </a:extLst>
          </p:cNvPr>
          <p:cNvSpPr>
            <a:spLocks noGrp="1"/>
          </p:cNvSpPr>
          <p:nvPr/>
        </p:nvSpPr>
        <p:spPr>
          <a:xfrm>
            <a:off x="7477125" y="3571875"/>
            <a:ext cx="1381125" cy="857250"/>
          </a:xfrm>
          <a:prstGeom prst="rect">
            <a:avLst/>
          </a:prstGeom>
          <a:noFill/>
          <a:ln w="0">
            <a:noFill/>
          </a:ln>
        </p:spPr>
        <p:txBody>
          <a:bodyPr anchor="t">
            <a:normAutofit/>
          </a:bodyPr>
          <a:lstStyle/>
          <a:p>
            <a:pPr>
              <a:buNone/>
              <a:defRPr sz="975" b="1">
                <a:solidFill>
                  <a:srgbClr val="17243A"/>
                </a:solidFill>
                <a:latin typeface="Avenir Next"/>
                <a:ea typeface="Avenir Next"/>
                <a:cs typeface="Avenir Next"/>
              </a:defRPr>
            </a:pPr>
            <a:r>
              <a:rPr sz="975" b="1">
                <a:solidFill>
                  <a:srgbClr val="17243A"/>
                </a:solidFill>
                <a:latin typeface="Avenir Next"/>
                <a:ea typeface="Avenir Next"/>
                <a:cs typeface="Avenir Next"/>
              </a:rPr>
              <a:t>Art, Music, Food, and Kitchen Table Directors</a:t>
            </a:r>
          </a:p>
        </p:txBody>
      </p:sp>
      <p:sp>
        <p:nvSpPr>
          <p:cNvPr id="23" name="Rectangle 22">
            <a:extLst>
              <a:ext uri="{FF2B5EF4-FFF2-40B4-BE49-F238E27FC236}">
                <a16:creationId xmlns:a16="http://schemas.microsoft.com/office/drawing/2014/main" id="{297E9671-33F8-472D-840B-6E19F875D03D}"/>
              </a:ext>
            </a:extLst>
          </p:cNvPr>
          <p:cNvSpPr>
            <a:spLocks noGrp="1"/>
          </p:cNvSpPr>
          <p:nvPr/>
        </p:nvSpPr>
        <p:spPr>
          <a:xfrm>
            <a:off x="7477125" y="4524375"/>
            <a:ext cx="1381125" cy="590550"/>
          </a:xfrm>
          <a:prstGeom prst="rect">
            <a:avLst/>
          </a:prstGeom>
          <a:noFill/>
          <a:ln w="0">
            <a:noFill/>
          </a:ln>
        </p:spPr>
        <p:txBody>
          <a:bodyPr anchor="t">
            <a:normAutofit/>
          </a:bodyPr>
          <a:lstStyle/>
          <a:p>
            <a:pPr>
              <a:buNone/>
              <a:defRPr sz="863" b="0">
                <a:solidFill>
                  <a:srgbClr val="5E6873"/>
                </a:solidFill>
                <a:latin typeface="Avenir Next"/>
                <a:ea typeface="Avenir Next"/>
                <a:cs typeface="Avenir Next"/>
              </a:defRPr>
            </a:pPr>
            <a:r>
              <a:rPr sz="863" b="0">
                <a:solidFill>
                  <a:srgbClr val="5E6873"/>
                </a:solidFill>
                <a:latin typeface="Avenir Next"/>
                <a:ea typeface="Avenir Next"/>
                <a:cs typeface="Avenir Next"/>
              </a:rPr>
              <a:t>The four program leaders begin</a:t>
            </a:r>
          </a:p>
        </p:txBody>
      </p:sp>
      <p:sp>
        <p:nvSpPr>
          <p:cNvPr id="24" name="Rectangle 23">
            <a:extLst>
              <a:ext uri="{FF2B5EF4-FFF2-40B4-BE49-F238E27FC236}">
                <a16:creationId xmlns:a16="http://schemas.microsoft.com/office/drawing/2014/main" id="{D0CE888F-4F4E-4ED7-81D3-F523DBBA073F}"/>
              </a:ext>
            </a:extLst>
          </p:cNvPr>
          <p:cNvSpPr>
            <a:spLocks noGrp="1"/>
          </p:cNvSpPr>
          <p:nvPr/>
        </p:nvSpPr>
        <p:spPr>
          <a:xfrm>
            <a:off x="10334625" y="3009900"/>
            <a:ext cx="304800" cy="304800"/>
          </a:xfrm>
          <a:prstGeom prst="rect">
            <a:avLst/>
          </a:prstGeom>
          <a:solidFill>
            <a:srgbClr val="002D62"/>
          </a:solidFill>
          <a:ln w="0">
            <a:solidFill>
              <a:srgbClr val="002D62"/>
            </a:solidFill>
          </a:ln>
        </p:spPr>
        <p:txBody>
          <a:bodyPr/>
          <a:lstStyle/>
          <a:p>
            <a:endParaRPr/>
          </a:p>
        </p:txBody>
      </p:sp>
      <p:sp>
        <p:nvSpPr>
          <p:cNvPr id="25" name="Rectangle 24">
            <a:extLst>
              <a:ext uri="{FF2B5EF4-FFF2-40B4-BE49-F238E27FC236}">
                <a16:creationId xmlns:a16="http://schemas.microsoft.com/office/drawing/2014/main" id="{F39E9535-A7BA-4E29-9D73-D16103253DEF}"/>
              </a:ext>
            </a:extLst>
          </p:cNvPr>
          <p:cNvSpPr>
            <a:spLocks noGrp="1"/>
          </p:cNvSpPr>
          <p:nvPr/>
        </p:nvSpPr>
        <p:spPr>
          <a:xfrm>
            <a:off x="10163175" y="2571750"/>
            <a:ext cx="857250" cy="247650"/>
          </a:xfrm>
          <a:prstGeom prst="rect">
            <a:avLst/>
          </a:prstGeom>
          <a:noFill/>
          <a:ln w="0">
            <a:noFill/>
          </a:ln>
        </p:spPr>
        <p:txBody>
          <a:bodyPr anchor="t">
            <a:normAutofit/>
          </a:bodyPr>
          <a:lstStyle/>
          <a:p>
            <a:pPr>
              <a:buNone/>
              <a:defRPr sz="825" b="1">
                <a:solidFill>
                  <a:srgbClr val="002D62"/>
                </a:solidFill>
                <a:latin typeface="Avenir Next"/>
                <a:ea typeface="Avenir Next"/>
                <a:cs typeface="Avenir Next"/>
              </a:defRPr>
            </a:pPr>
            <a:r>
              <a:rPr sz="825" b="1">
                <a:solidFill>
                  <a:srgbClr val="002D62"/>
                </a:solidFill>
                <a:latin typeface="Avenir Next"/>
                <a:ea typeface="Avenir Next"/>
                <a:cs typeface="Avenir Next"/>
              </a:rPr>
              <a:t>NOV 1</a:t>
            </a:r>
          </a:p>
        </p:txBody>
      </p:sp>
      <p:sp>
        <p:nvSpPr>
          <p:cNvPr id="26" name="Rectangle 25">
            <a:extLst>
              <a:ext uri="{FF2B5EF4-FFF2-40B4-BE49-F238E27FC236}">
                <a16:creationId xmlns:a16="http://schemas.microsoft.com/office/drawing/2014/main" id="{9921F92D-6226-426F-9409-E2447C44845B}"/>
              </a:ext>
            </a:extLst>
          </p:cNvPr>
          <p:cNvSpPr>
            <a:spLocks noGrp="1"/>
          </p:cNvSpPr>
          <p:nvPr/>
        </p:nvSpPr>
        <p:spPr>
          <a:xfrm>
            <a:off x="9810750" y="3571875"/>
            <a:ext cx="1381125" cy="857250"/>
          </a:xfrm>
          <a:prstGeom prst="rect">
            <a:avLst/>
          </a:prstGeom>
          <a:noFill/>
          <a:ln w="0">
            <a:noFill/>
          </a:ln>
        </p:spPr>
        <p:txBody>
          <a:bodyPr anchor="t">
            <a:normAutofit/>
          </a:bodyPr>
          <a:lstStyle/>
          <a:p>
            <a:pPr>
              <a:buNone/>
              <a:defRPr sz="975" b="1">
                <a:solidFill>
                  <a:srgbClr val="17243A"/>
                </a:solidFill>
                <a:latin typeface="Avenir Next"/>
                <a:ea typeface="Avenir Next"/>
                <a:cs typeface="Avenir Next"/>
              </a:defRPr>
            </a:pPr>
            <a:r>
              <a:rPr sz="975" b="1">
                <a:solidFill>
                  <a:srgbClr val="17243A"/>
                </a:solidFill>
                <a:latin typeface="Avenir Next"/>
                <a:ea typeface="Avenir Next"/>
                <a:cs typeface="Avenir Next"/>
              </a:rPr>
              <a:t>Marketing Director and Freedom House Content Director</a:t>
            </a:r>
          </a:p>
        </p:txBody>
      </p:sp>
      <p:sp>
        <p:nvSpPr>
          <p:cNvPr id="27" name="Rectangle 26">
            <a:extLst>
              <a:ext uri="{FF2B5EF4-FFF2-40B4-BE49-F238E27FC236}">
                <a16:creationId xmlns:a16="http://schemas.microsoft.com/office/drawing/2014/main" id="{2E862102-88E8-4B39-9DD1-26BAC48AF778}"/>
              </a:ext>
            </a:extLst>
          </p:cNvPr>
          <p:cNvSpPr>
            <a:spLocks noGrp="1"/>
          </p:cNvSpPr>
          <p:nvPr/>
        </p:nvSpPr>
        <p:spPr>
          <a:xfrm>
            <a:off x="9810750" y="4524375"/>
            <a:ext cx="1381125" cy="590550"/>
          </a:xfrm>
          <a:prstGeom prst="rect">
            <a:avLst/>
          </a:prstGeom>
          <a:noFill/>
          <a:ln w="0">
            <a:noFill/>
          </a:ln>
        </p:spPr>
        <p:txBody>
          <a:bodyPr anchor="t">
            <a:normAutofit/>
          </a:bodyPr>
          <a:lstStyle/>
          <a:p>
            <a:pPr>
              <a:buNone/>
              <a:defRPr sz="863" b="0">
                <a:solidFill>
                  <a:srgbClr val="5E6873"/>
                </a:solidFill>
                <a:latin typeface="Avenir Next"/>
                <a:ea typeface="Avenir Next"/>
                <a:cs typeface="Avenir Next"/>
              </a:defRPr>
            </a:pPr>
            <a:r>
              <a:rPr sz="863" b="0">
                <a:solidFill>
                  <a:srgbClr val="5E6873"/>
                </a:solidFill>
                <a:latin typeface="Avenir Next"/>
                <a:ea typeface="Avenir Next"/>
                <a:cs typeface="Avenir Next"/>
              </a:rPr>
              <a:t>Private communications preparation and approved content</a:t>
            </a:r>
          </a:p>
        </p:txBody>
      </p:sp>
      <p:sp>
        <p:nvSpPr>
          <p:cNvPr id="28" name="Rectangle 27">
            <a:extLst>
              <a:ext uri="{FF2B5EF4-FFF2-40B4-BE49-F238E27FC236}">
                <a16:creationId xmlns:a16="http://schemas.microsoft.com/office/drawing/2014/main" id="{F87D63F7-0136-4D13-9CF7-78E8B4A1FA52}"/>
              </a:ext>
            </a:extLst>
          </p:cNvPr>
          <p:cNvSpPr>
            <a:spLocks noGrp="1"/>
          </p:cNvSpPr>
          <p:nvPr/>
        </p:nvSpPr>
        <p:spPr>
          <a:xfrm>
            <a:off x="685800" y="5619750"/>
            <a:ext cx="10820400" cy="361950"/>
          </a:xfrm>
          <a:prstGeom prst="rect">
            <a:avLst/>
          </a:prstGeom>
          <a:noFill/>
          <a:ln w="0">
            <a:noFill/>
          </a:ln>
        </p:spPr>
        <p:txBody>
          <a:bodyPr anchor="t">
            <a:normAutofit fontScale="100000"/>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Working dates depend on approval, cash and availability. Contract terms must cover delivery and closeout.</a:t>
            </a:r>
          </a:p>
        </p:txBody>
      </p:sp>
    </p:spTree>
    <p:extLst>
      <p:ext uri="{BB962C8B-B14F-4D97-AF65-F5344CB8AC3E}">
        <p14:creationId xmlns:p14="http://schemas.microsoft.com/office/powerpoint/2010/main" val="422182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096DCB6D-8B72-4F7D-B901-4F344F0C131B}"/>
              </a:ext>
            </a:extLst>
          </p:cNvPr>
          <p:cNvSpPr>
            <a:spLocks noGrp="1"/>
          </p:cNvSpPr>
          <p:nvPr/>
        </p:nvSpPr>
        <p:spPr>
          <a:xfrm>
            <a:off x="685800" y="495300"/>
            <a:ext cx="238125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COSTS</a:t>
            </a:r>
          </a:p>
        </p:txBody>
      </p:sp>
      <p:sp>
        <p:nvSpPr>
          <p:cNvPr id="2" name="Rectangle 1">
            <a:extLst>
              <a:ext uri="{FF2B5EF4-FFF2-40B4-BE49-F238E27FC236}">
                <a16:creationId xmlns:a16="http://schemas.microsoft.com/office/drawing/2014/main" id="{19B721CF-445C-441A-A55B-FB7C4979FE35}"/>
              </a:ext>
            </a:extLst>
          </p:cNvPr>
          <p:cNvSpPr>
            <a:spLocks noGrp="1"/>
          </p:cNvSpPr>
          <p:nvPr/>
        </p:nvSpPr>
        <p:spPr>
          <a:xfrm>
            <a:off x="685800" y="742950"/>
            <a:ext cx="9525000" cy="476250"/>
          </a:xfrm>
          <a:prstGeom prst="rect">
            <a:avLst/>
          </a:prstGeom>
          <a:noFill/>
          <a:ln w="0">
            <a:noFill/>
          </a:ln>
        </p:spPr>
        <p:txBody>
          <a:bodyPr anchor="t">
            <a:normAutofit fontScale="100000"/>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Dallas contract fee allowances</a:t>
            </a:r>
          </a:p>
        </p:txBody>
      </p:sp>
      <p:sp>
        <p:nvSpPr>
          <p:cNvPr id="3" name="Rectangle 2">
            <a:extLst>
              <a:ext uri="{FF2B5EF4-FFF2-40B4-BE49-F238E27FC236}">
                <a16:creationId xmlns:a16="http://schemas.microsoft.com/office/drawing/2014/main" id="{8740CCE3-8E43-42C9-9188-2C5FD4E9668C}"/>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C984AFEB-B388-4DD9-B256-A1D1943C43DE}"/>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20</a:t>
            </a:r>
          </a:p>
        </p:txBody>
      </p:sp>
      <p:sp>
        <p:nvSpPr>
          <p:cNvPr id="5" name="Rectangle 4">
            <a:extLst>
              <a:ext uri="{FF2B5EF4-FFF2-40B4-BE49-F238E27FC236}">
                <a16:creationId xmlns:a16="http://schemas.microsoft.com/office/drawing/2014/main" id="{A7275DF6-B15B-49B7-8428-FE1D64327FA8}"/>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D90B0856-64AA-4B7A-BFF3-AEB02BE8AC10}"/>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2086A34B-E284-4BBA-871B-0DFB19117069}"/>
              </a:ext>
            </a:extLst>
          </p:cNvPr>
          <p:cNvSpPr>
            <a:spLocks noGrp="1"/>
          </p:cNvSpPr>
          <p:nvPr/>
        </p:nvSpPr>
        <p:spPr>
          <a:xfrm>
            <a:off x="685800" y="1619250"/>
            <a:ext cx="57150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POSITION</a:t>
            </a:r>
          </a:p>
        </p:txBody>
      </p:sp>
      <p:sp>
        <p:nvSpPr>
          <p:cNvPr id="8" name="Rectangle 7">
            <a:extLst>
              <a:ext uri="{FF2B5EF4-FFF2-40B4-BE49-F238E27FC236}">
                <a16:creationId xmlns:a16="http://schemas.microsoft.com/office/drawing/2014/main" id="{7649EB47-F05E-4CF1-926E-C46B2CCB0EB0}"/>
              </a:ext>
            </a:extLst>
          </p:cNvPr>
          <p:cNvSpPr>
            <a:spLocks noGrp="1"/>
          </p:cNvSpPr>
          <p:nvPr/>
        </p:nvSpPr>
        <p:spPr>
          <a:xfrm>
            <a:off x="7620000" y="1619250"/>
            <a:ext cx="11430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START</a:t>
            </a:r>
          </a:p>
        </p:txBody>
      </p:sp>
      <p:sp>
        <p:nvSpPr>
          <p:cNvPr id="9" name="Rectangle 8">
            <a:extLst>
              <a:ext uri="{FF2B5EF4-FFF2-40B4-BE49-F238E27FC236}">
                <a16:creationId xmlns:a16="http://schemas.microsoft.com/office/drawing/2014/main" id="{1E5B90F0-472B-4290-ABC9-1357DF0CF495}"/>
              </a:ext>
            </a:extLst>
          </p:cNvPr>
          <p:cNvSpPr>
            <a:spLocks noGrp="1"/>
          </p:cNvSpPr>
          <p:nvPr/>
        </p:nvSpPr>
        <p:spPr>
          <a:xfrm>
            <a:off x="9334500" y="1619250"/>
            <a:ext cx="2095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PLANNING FIGURE</a:t>
            </a:r>
          </a:p>
        </p:txBody>
      </p:sp>
      <p:sp>
        <p:nvSpPr>
          <p:cNvPr id="10" name="Rectangle 9">
            <a:extLst>
              <a:ext uri="{FF2B5EF4-FFF2-40B4-BE49-F238E27FC236}">
                <a16:creationId xmlns:a16="http://schemas.microsoft.com/office/drawing/2014/main" id="{C7256E77-A0DD-4D33-AFF0-F8D0B30DA5E3}"/>
              </a:ext>
            </a:extLst>
          </p:cNvPr>
          <p:cNvSpPr>
            <a:spLocks noGrp="1"/>
          </p:cNvSpPr>
          <p:nvPr/>
        </p:nvSpPr>
        <p:spPr>
          <a:xfrm>
            <a:off x="685800" y="1905000"/>
            <a:ext cx="10820400" cy="19050"/>
          </a:xfrm>
          <a:prstGeom prst="rect">
            <a:avLst/>
          </a:prstGeom>
          <a:solidFill>
            <a:srgbClr val="17243A"/>
          </a:solidFill>
          <a:ln w="0">
            <a:solidFill>
              <a:srgbClr val="17243A"/>
            </a:solidFill>
          </a:ln>
        </p:spPr>
        <p:txBody>
          <a:bodyPr/>
          <a:lstStyle/>
          <a:p>
            <a:endParaRPr/>
          </a:p>
        </p:txBody>
      </p:sp>
      <p:sp>
        <p:nvSpPr>
          <p:cNvPr id="11" name="Rectangle 10">
            <a:extLst>
              <a:ext uri="{FF2B5EF4-FFF2-40B4-BE49-F238E27FC236}">
                <a16:creationId xmlns:a16="http://schemas.microsoft.com/office/drawing/2014/main" id="{505A3D3E-1DA2-4848-8E3A-C682C0734B61}"/>
              </a:ext>
            </a:extLst>
          </p:cNvPr>
          <p:cNvSpPr>
            <a:spLocks noGrp="1"/>
          </p:cNvSpPr>
          <p:nvPr/>
        </p:nvSpPr>
        <p:spPr>
          <a:xfrm>
            <a:off x="800100" y="2095500"/>
            <a:ext cx="647700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Lead Producer</a:t>
            </a:r>
          </a:p>
        </p:txBody>
      </p:sp>
      <p:sp>
        <p:nvSpPr>
          <p:cNvPr id="12" name="Rectangle 11">
            <a:extLst>
              <a:ext uri="{FF2B5EF4-FFF2-40B4-BE49-F238E27FC236}">
                <a16:creationId xmlns:a16="http://schemas.microsoft.com/office/drawing/2014/main" id="{44815ADA-BA80-4D2E-AD69-10215CF0D29F}"/>
              </a:ext>
            </a:extLst>
          </p:cNvPr>
          <p:cNvSpPr>
            <a:spLocks noGrp="1"/>
          </p:cNvSpPr>
          <p:nvPr/>
        </p:nvSpPr>
        <p:spPr>
          <a:xfrm>
            <a:off x="7620000" y="2095500"/>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1</a:t>
            </a:r>
          </a:p>
        </p:txBody>
      </p:sp>
      <p:sp>
        <p:nvSpPr>
          <p:cNvPr id="13" name="Rectangle 12">
            <a:extLst>
              <a:ext uri="{FF2B5EF4-FFF2-40B4-BE49-F238E27FC236}">
                <a16:creationId xmlns:a16="http://schemas.microsoft.com/office/drawing/2014/main" id="{04C78E11-CD17-4912-B943-AB6022A48ED0}"/>
              </a:ext>
            </a:extLst>
          </p:cNvPr>
          <p:cNvSpPr>
            <a:spLocks noGrp="1"/>
          </p:cNvSpPr>
          <p:nvPr/>
        </p:nvSpPr>
        <p:spPr>
          <a:xfrm>
            <a:off x="9334500" y="2095500"/>
            <a:ext cx="2000250" cy="238125"/>
          </a:xfrm>
          <a:prstGeom prst="rect">
            <a:avLst/>
          </a:prstGeom>
          <a:noFill/>
          <a:ln w="0">
            <a:noFill/>
          </a:ln>
        </p:spPr>
        <p:txBody>
          <a:bodyPr anchor="t">
            <a:normAutofit fontScale="96443"/>
          </a:bodyPr>
          <a:lstStyle/>
          <a:p>
            <a:pPr>
              <a:buNone/>
              <a:defRPr sz="998" b="1">
                <a:solidFill>
                  <a:srgbClr val="C8102E"/>
                </a:solidFill>
                <a:latin typeface="Avenir Next"/>
                <a:ea typeface="Avenir Next"/>
                <a:cs typeface="Avenir Next"/>
              </a:defRPr>
            </a:pPr>
            <a:r>
              <a:rPr sz="998" b="1">
                <a:solidFill>
                  <a:srgbClr val="C8102E"/>
                </a:solidFill>
                <a:latin typeface="Avenir Next"/>
                <a:ea typeface="Avenir Next"/>
                <a:cs typeface="Avenir Next"/>
              </a:rPr>
              <a:t>$95,000</a:t>
            </a:r>
          </a:p>
        </p:txBody>
      </p:sp>
      <p:sp>
        <p:nvSpPr>
          <p:cNvPr id="14" name="Rectangle 13">
            <a:extLst>
              <a:ext uri="{FF2B5EF4-FFF2-40B4-BE49-F238E27FC236}">
                <a16:creationId xmlns:a16="http://schemas.microsoft.com/office/drawing/2014/main" id="{FD8D647F-019A-41FC-A12C-28AA987E3BD2}"/>
              </a:ext>
            </a:extLst>
          </p:cNvPr>
          <p:cNvSpPr>
            <a:spLocks noGrp="1"/>
          </p:cNvSpPr>
          <p:nvPr/>
        </p:nvSpPr>
        <p:spPr>
          <a:xfrm>
            <a:off x="685800" y="2419350"/>
            <a:ext cx="10820400" cy="323850"/>
          </a:xfrm>
          <a:prstGeom prst="rect">
            <a:avLst/>
          </a:prstGeom>
          <a:solidFill>
            <a:srgbClr val="F4F6F8"/>
          </a:solidFill>
          <a:ln w="0">
            <a:solidFill>
              <a:srgbClr val="F4F6F8"/>
            </a:solidFill>
          </a:ln>
        </p:spPr>
        <p:txBody>
          <a:bodyPr/>
          <a:lstStyle/>
          <a:p>
            <a:endParaRPr/>
          </a:p>
        </p:txBody>
      </p:sp>
      <p:sp>
        <p:nvSpPr>
          <p:cNvPr id="15" name="Rectangle 14">
            <a:extLst>
              <a:ext uri="{FF2B5EF4-FFF2-40B4-BE49-F238E27FC236}">
                <a16:creationId xmlns:a16="http://schemas.microsoft.com/office/drawing/2014/main" id="{4C0C1204-6237-4358-8646-D1B8FE1FB473}"/>
              </a:ext>
            </a:extLst>
          </p:cNvPr>
          <p:cNvSpPr>
            <a:spLocks noGrp="1"/>
          </p:cNvSpPr>
          <p:nvPr/>
        </p:nvSpPr>
        <p:spPr>
          <a:xfrm>
            <a:off x="800100" y="2466975"/>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Development and Sponsorship Director</a:t>
            </a:r>
          </a:p>
        </p:txBody>
      </p:sp>
      <p:sp>
        <p:nvSpPr>
          <p:cNvPr id="16" name="Rectangle 15">
            <a:extLst>
              <a:ext uri="{FF2B5EF4-FFF2-40B4-BE49-F238E27FC236}">
                <a16:creationId xmlns:a16="http://schemas.microsoft.com/office/drawing/2014/main" id="{33DDCB1A-7173-4C04-BBCD-0C9705E00EBB}"/>
              </a:ext>
            </a:extLst>
          </p:cNvPr>
          <p:cNvSpPr>
            <a:spLocks noGrp="1"/>
          </p:cNvSpPr>
          <p:nvPr/>
        </p:nvSpPr>
        <p:spPr>
          <a:xfrm>
            <a:off x="7620000" y="2466975"/>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1</a:t>
            </a:r>
          </a:p>
        </p:txBody>
      </p:sp>
      <p:sp>
        <p:nvSpPr>
          <p:cNvPr id="17" name="Rectangle 16">
            <a:extLst>
              <a:ext uri="{FF2B5EF4-FFF2-40B4-BE49-F238E27FC236}">
                <a16:creationId xmlns:a16="http://schemas.microsoft.com/office/drawing/2014/main" id="{86873558-B758-4983-8A58-19CD93AE2C4E}"/>
              </a:ext>
            </a:extLst>
          </p:cNvPr>
          <p:cNvSpPr>
            <a:spLocks noGrp="1"/>
          </p:cNvSpPr>
          <p:nvPr/>
        </p:nvSpPr>
        <p:spPr>
          <a:xfrm>
            <a:off x="9334500" y="2466975"/>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$70,000</a:t>
            </a:r>
          </a:p>
        </p:txBody>
      </p:sp>
      <p:sp>
        <p:nvSpPr>
          <p:cNvPr id="18" name="Rectangle 17">
            <a:extLst>
              <a:ext uri="{FF2B5EF4-FFF2-40B4-BE49-F238E27FC236}">
                <a16:creationId xmlns:a16="http://schemas.microsoft.com/office/drawing/2014/main" id="{B2E4830B-364A-4759-A4CD-808E8DC8DDBA}"/>
              </a:ext>
            </a:extLst>
          </p:cNvPr>
          <p:cNvSpPr>
            <a:spLocks noGrp="1"/>
          </p:cNvSpPr>
          <p:nvPr/>
        </p:nvSpPr>
        <p:spPr>
          <a:xfrm>
            <a:off x="800100" y="2838450"/>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Finance and Administration Manager</a:t>
            </a:r>
          </a:p>
        </p:txBody>
      </p:sp>
      <p:sp>
        <p:nvSpPr>
          <p:cNvPr id="19" name="Rectangle 18">
            <a:extLst>
              <a:ext uri="{FF2B5EF4-FFF2-40B4-BE49-F238E27FC236}">
                <a16:creationId xmlns:a16="http://schemas.microsoft.com/office/drawing/2014/main" id="{AE028F68-1615-4E92-9308-CFCFE772B314}"/>
              </a:ext>
            </a:extLst>
          </p:cNvPr>
          <p:cNvSpPr>
            <a:spLocks noGrp="1"/>
          </p:cNvSpPr>
          <p:nvPr/>
        </p:nvSpPr>
        <p:spPr>
          <a:xfrm>
            <a:off x="7620000" y="2838450"/>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1</a:t>
            </a:r>
          </a:p>
        </p:txBody>
      </p:sp>
      <p:sp>
        <p:nvSpPr>
          <p:cNvPr id="20" name="Rectangle 19">
            <a:extLst>
              <a:ext uri="{FF2B5EF4-FFF2-40B4-BE49-F238E27FC236}">
                <a16:creationId xmlns:a16="http://schemas.microsoft.com/office/drawing/2014/main" id="{623FB1DD-BF4A-4CED-9D4E-00B50CDD7D73}"/>
              </a:ext>
            </a:extLst>
          </p:cNvPr>
          <p:cNvSpPr>
            <a:spLocks noGrp="1"/>
          </p:cNvSpPr>
          <p:nvPr/>
        </p:nvSpPr>
        <p:spPr>
          <a:xfrm>
            <a:off x="9334500" y="2838450"/>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$55,000</a:t>
            </a:r>
          </a:p>
        </p:txBody>
      </p:sp>
      <p:sp>
        <p:nvSpPr>
          <p:cNvPr id="21" name="Rectangle 20">
            <a:extLst>
              <a:ext uri="{FF2B5EF4-FFF2-40B4-BE49-F238E27FC236}">
                <a16:creationId xmlns:a16="http://schemas.microsoft.com/office/drawing/2014/main" id="{0CAE17FC-505D-44D5-9474-A40A1014765E}"/>
              </a:ext>
            </a:extLst>
          </p:cNvPr>
          <p:cNvSpPr>
            <a:spLocks noGrp="1"/>
          </p:cNvSpPr>
          <p:nvPr/>
        </p:nvSpPr>
        <p:spPr>
          <a:xfrm>
            <a:off x="685800" y="3162300"/>
            <a:ext cx="10820400" cy="323850"/>
          </a:xfrm>
          <a:prstGeom prst="rect">
            <a:avLst/>
          </a:prstGeom>
          <a:solidFill>
            <a:srgbClr val="F4F6F8"/>
          </a:solidFill>
          <a:ln w="0">
            <a:solidFill>
              <a:srgbClr val="F4F6F8"/>
            </a:solidFill>
          </a:ln>
        </p:spPr>
        <p:txBody>
          <a:bodyPr/>
          <a:lstStyle/>
          <a:p>
            <a:endParaRPr/>
          </a:p>
        </p:txBody>
      </p:sp>
      <p:sp>
        <p:nvSpPr>
          <p:cNvPr id="22" name="Rectangle 21">
            <a:extLst>
              <a:ext uri="{FF2B5EF4-FFF2-40B4-BE49-F238E27FC236}">
                <a16:creationId xmlns:a16="http://schemas.microsoft.com/office/drawing/2014/main" id="{5B11B923-BFAF-4FFA-BD12-370A8CD5EA8A}"/>
              </a:ext>
            </a:extLst>
          </p:cNvPr>
          <p:cNvSpPr>
            <a:spLocks noGrp="1"/>
          </p:cNvSpPr>
          <p:nvPr/>
        </p:nvSpPr>
        <p:spPr>
          <a:xfrm>
            <a:off x="800100" y="3209925"/>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Project Coordinator</a:t>
            </a:r>
          </a:p>
        </p:txBody>
      </p:sp>
      <p:sp>
        <p:nvSpPr>
          <p:cNvPr id="23" name="Rectangle 22">
            <a:extLst>
              <a:ext uri="{FF2B5EF4-FFF2-40B4-BE49-F238E27FC236}">
                <a16:creationId xmlns:a16="http://schemas.microsoft.com/office/drawing/2014/main" id="{9E957C63-59DD-45D7-BC2D-A0DD5CA93C6B}"/>
              </a:ext>
            </a:extLst>
          </p:cNvPr>
          <p:cNvSpPr>
            <a:spLocks noGrp="1"/>
          </p:cNvSpPr>
          <p:nvPr/>
        </p:nvSpPr>
        <p:spPr>
          <a:xfrm>
            <a:off x="7620000" y="3209925"/>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7</a:t>
            </a:r>
          </a:p>
        </p:txBody>
      </p:sp>
      <p:sp>
        <p:nvSpPr>
          <p:cNvPr id="24" name="Rectangle 23">
            <a:extLst>
              <a:ext uri="{FF2B5EF4-FFF2-40B4-BE49-F238E27FC236}">
                <a16:creationId xmlns:a16="http://schemas.microsoft.com/office/drawing/2014/main" id="{E0A84D2E-E6E1-4037-AC28-04F732943ED2}"/>
              </a:ext>
            </a:extLst>
          </p:cNvPr>
          <p:cNvSpPr>
            <a:spLocks noGrp="1"/>
          </p:cNvSpPr>
          <p:nvPr/>
        </p:nvSpPr>
        <p:spPr>
          <a:xfrm>
            <a:off x="9334500" y="3209925"/>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$45,000</a:t>
            </a:r>
          </a:p>
        </p:txBody>
      </p:sp>
      <p:sp>
        <p:nvSpPr>
          <p:cNvPr id="25" name="Rectangle 24">
            <a:extLst>
              <a:ext uri="{FF2B5EF4-FFF2-40B4-BE49-F238E27FC236}">
                <a16:creationId xmlns:a16="http://schemas.microsoft.com/office/drawing/2014/main" id="{8EBA28F3-178A-445F-930F-B7EFE48EA3D3}"/>
              </a:ext>
            </a:extLst>
          </p:cNvPr>
          <p:cNvSpPr>
            <a:spLocks noGrp="1"/>
          </p:cNvSpPr>
          <p:nvPr/>
        </p:nvSpPr>
        <p:spPr>
          <a:xfrm>
            <a:off x="800100" y="3581400"/>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Art Director</a:t>
            </a:r>
          </a:p>
        </p:txBody>
      </p:sp>
      <p:sp>
        <p:nvSpPr>
          <p:cNvPr id="26" name="Rectangle 25">
            <a:extLst>
              <a:ext uri="{FF2B5EF4-FFF2-40B4-BE49-F238E27FC236}">
                <a16:creationId xmlns:a16="http://schemas.microsoft.com/office/drawing/2014/main" id="{6CEBCD31-50EE-41A1-BCA2-B060F9E0D5C0}"/>
              </a:ext>
            </a:extLst>
          </p:cNvPr>
          <p:cNvSpPr>
            <a:spLocks noGrp="1"/>
          </p:cNvSpPr>
          <p:nvPr/>
        </p:nvSpPr>
        <p:spPr>
          <a:xfrm>
            <a:off x="7620000" y="3581400"/>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15</a:t>
            </a:r>
          </a:p>
        </p:txBody>
      </p:sp>
      <p:sp>
        <p:nvSpPr>
          <p:cNvPr id="27" name="Rectangle 26">
            <a:extLst>
              <a:ext uri="{FF2B5EF4-FFF2-40B4-BE49-F238E27FC236}">
                <a16:creationId xmlns:a16="http://schemas.microsoft.com/office/drawing/2014/main" id="{D892060E-E3B5-4BB3-A69B-ABADFBD17B58}"/>
              </a:ext>
            </a:extLst>
          </p:cNvPr>
          <p:cNvSpPr>
            <a:spLocks noGrp="1"/>
          </p:cNvSpPr>
          <p:nvPr/>
        </p:nvSpPr>
        <p:spPr>
          <a:xfrm>
            <a:off x="9334500" y="3581400"/>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$65,000</a:t>
            </a:r>
          </a:p>
        </p:txBody>
      </p:sp>
      <p:sp>
        <p:nvSpPr>
          <p:cNvPr id="28" name="Rectangle 27">
            <a:extLst>
              <a:ext uri="{FF2B5EF4-FFF2-40B4-BE49-F238E27FC236}">
                <a16:creationId xmlns:a16="http://schemas.microsoft.com/office/drawing/2014/main" id="{CAA99391-DDC9-43BD-AAD6-56530F2DD5A3}"/>
              </a:ext>
            </a:extLst>
          </p:cNvPr>
          <p:cNvSpPr>
            <a:spLocks noGrp="1"/>
          </p:cNvSpPr>
          <p:nvPr/>
        </p:nvSpPr>
        <p:spPr>
          <a:xfrm>
            <a:off x="685800" y="3905250"/>
            <a:ext cx="10820400" cy="323850"/>
          </a:xfrm>
          <a:prstGeom prst="rect">
            <a:avLst/>
          </a:prstGeom>
          <a:solidFill>
            <a:srgbClr val="F4F6F8"/>
          </a:solidFill>
          <a:ln w="0">
            <a:solidFill>
              <a:srgbClr val="F4F6F8"/>
            </a:solidFill>
          </a:ln>
        </p:spPr>
        <p:txBody>
          <a:bodyPr/>
          <a:lstStyle/>
          <a:p>
            <a:endParaRPr/>
          </a:p>
        </p:txBody>
      </p:sp>
      <p:sp>
        <p:nvSpPr>
          <p:cNvPr id="29" name="Rectangle 28">
            <a:extLst>
              <a:ext uri="{FF2B5EF4-FFF2-40B4-BE49-F238E27FC236}">
                <a16:creationId xmlns:a16="http://schemas.microsoft.com/office/drawing/2014/main" id="{1B3375FE-59AA-46E4-B623-11245447582A}"/>
              </a:ext>
            </a:extLst>
          </p:cNvPr>
          <p:cNvSpPr>
            <a:spLocks noGrp="1"/>
          </p:cNvSpPr>
          <p:nvPr/>
        </p:nvSpPr>
        <p:spPr>
          <a:xfrm>
            <a:off x="800100" y="3952875"/>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Music Director</a:t>
            </a:r>
          </a:p>
        </p:txBody>
      </p:sp>
      <p:sp>
        <p:nvSpPr>
          <p:cNvPr id="30" name="Rectangle 29">
            <a:extLst>
              <a:ext uri="{FF2B5EF4-FFF2-40B4-BE49-F238E27FC236}">
                <a16:creationId xmlns:a16="http://schemas.microsoft.com/office/drawing/2014/main" id="{2BF5C351-31E2-436B-919D-6F8488F38C43}"/>
              </a:ext>
            </a:extLst>
          </p:cNvPr>
          <p:cNvSpPr>
            <a:spLocks noGrp="1"/>
          </p:cNvSpPr>
          <p:nvPr/>
        </p:nvSpPr>
        <p:spPr>
          <a:xfrm>
            <a:off x="7620000" y="3952875"/>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15</a:t>
            </a:r>
          </a:p>
        </p:txBody>
      </p:sp>
      <p:sp>
        <p:nvSpPr>
          <p:cNvPr id="31" name="Rectangle 30">
            <a:extLst>
              <a:ext uri="{FF2B5EF4-FFF2-40B4-BE49-F238E27FC236}">
                <a16:creationId xmlns:a16="http://schemas.microsoft.com/office/drawing/2014/main" id="{17BC95D8-3903-444D-8670-483F37972DD5}"/>
              </a:ext>
            </a:extLst>
          </p:cNvPr>
          <p:cNvSpPr>
            <a:spLocks noGrp="1"/>
          </p:cNvSpPr>
          <p:nvPr/>
        </p:nvSpPr>
        <p:spPr>
          <a:xfrm>
            <a:off x="9334500" y="3952875"/>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$60,000</a:t>
            </a:r>
          </a:p>
        </p:txBody>
      </p:sp>
      <p:sp>
        <p:nvSpPr>
          <p:cNvPr id="32" name="Rectangle 31">
            <a:extLst>
              <a:ext uri="{FF2B5EF4-FFF2-40B4-BE49-F238E27FC236}">
                <a16:creationId xmlns:a16="http://schemas.microsoft.com/office/drawing/2014/main" id="{4468379B-22DF-454C-B1D1-AC645BCBF95C}"/>
              </a:ext>
            </a:extLst>
          </p:cNvPr>
          <p:cNvSpPr>
            <a:spLocks noGrp="1"/>
          </p:cNvSpPr>
          <p:nvPr/>
        </p:nvSpPr>
        <p:spPr>
          <a:xfrm>
            <a:off x="800100" y="4324350"/>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Food Director</a:t>
            </a:r>
          </a:p>
        </p:txBody>
      </p:sp>
      <p:sp>
        <p:nvSpPr>
          <p:cNvPr id="33" name="Rectangle 32">
            <a:extLst>
              <a:ext uri="{FF2B5EF4-FFF2-40B4-BE49-F238E27FC236}">
                <a16:creationId xmlns:a16="http://schemas.microsoft.com/office/drawing/2014/main" id="{0AFE366B-40DE-47F2-8CA6-F22B01FC718D}"/>
              </a:ext>
            </a:extLst>
          </p:cNvPr>
          <p:cNvSpPr>
            <a:spLocks noGrp="1"/>
          </p:cNvSpPr>
          <p:nvPr/>
        </p:nvSpPr>
        <p:spPr>
          <a:xfrm>
            <a:off x="7620000" y="4324350"/>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15</a:t>
            </a:r>
          </a:p>
        </p:txBody>
      </p:sp>
      <p:sp>
        <p:nvSpPr>
          <p:cNvPr id="34" name="Rectangle 33">
            <a:extLst>
              <a:ext uri="{FF2B5EF4-FFF2-40B4-BE49-F238E27FC236}">
                <a16:creationId xmlns:a16="http://schemas.microsoft.com/office/drawing/2014/main" id="{F93101D2-4545-485B-B241-B073C531C138}"/>
              </a:ext>
            </a:extLst>
          </p:cNvPr>
          <p:cNvSpPr>
            <a:spLocks noGrp="1"/>
          </p:cNvSpPr>
          <p:nvPr/>
        </p:nvSpPr>
        <p:spPr>
          <a:xfrm>
            <a:off x="9334500" y="4324350"/>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$60,000</a:t>
            </a:r>
          </a:p>
        </p:txBody>
      </p:sp>
      <p:sp>
        <p:nvSpPr>
          <p:cNvPr id="35" name="Rectangle 34">
            <a:extLst>
              <a:ext uri="{FF2B5EF4-FFF2-40B4-BE49-F238E27FC236}">
                <a16:creationId xmlns:a16="http://schemas.microsoft.com/office/drawing/2014/main" id="{CA28A248-20CF-4D12-9AC1-5A5CC1D928FF}"/>
              </a:ext>
            </a:extLst>
          </p:cNvPr>
          <p:cNvSpPr>
            <a:spLocks noGrp="1"/>
          </p:cNvSpPr>
          <p:nvPr/>
        </p:nvSpPr>
        <p:spPr>
          <a:xfrm>
            <a:off x="685800" y="4648200"/>
            <a:ext cx="10820400" cy="323850"/>
          </a:xfrm>
          <a:prstGeom prst="rect">
            <a:avLst/>
          </a:prstGeom>
          <a:solidFill>
            <a:srgbClr val="F4F6F8"/>
          </a:solidFill>
          <a:ln w="0">
            <a:solidFill>
              <a:srgbClr val="F4F6F8"/>
            </a:solidFill>
          </a:ln>
        </p:spPr>
        <p:txBody>
          <a:bodyPr/>
          <a:lstStyle/>
          <a:p>
            <a:endParaRPr/>
          </a:p>
        </p:txBody>
      </p:sp>
      <p:sp>
        <p:nvSpPr>
          <p:cNvPr id="36" name="Rectangle 35">
            <a:extLst>
              <a:ext uri="{FF2B5EF4-FFF2-40B4-BE49-F238E27FC236}">
                <a16:creationId xmlns:a16="http://schemas.microsoft.com/office/drawing/2014/main" id="{8BB8FBD2-63DE-4C73-9531-67918EA6D632}"/>
              </a:ext>
            </a:extLst>
          </p:cNvPr>
          <p:cNvSpPr>
            <a:spLocks noGrp="1"/>
          </p:cNvSpPr>
          <p:nvPr/>
        </p:nvSpPr>
        <p:spPr>
          <a:xfrm>
            <a:off x="800100" y="4695825"/>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Kitchen Table Director</a:t>
            </a:r>
          </a:p>
        </p:txBody>
      </p:sp>
      <p:sp>
        <p:nvSpPr>
          <p:cNvPr id="37" name="Rectangle 36">
            <a:extLst>
              <a:ext uri="{FF2B5EF4-FFF2-40B4-BE49-F238E27FC236}">
                <a16:creationId xmlns:a16="http://schemas.microsoft.com/office/drawing/2014/main" id="{2AEAD99A-1171-497B-9867-0E8A09106940}"/>
              </a:ext>
            </a:extLst>
          </p:cNvPr>
          <p:cNvSpPr>
            <a:spLocks noGrp="1"/>
          </p:cNvSpPr>
          <p:nvPr/>
        </p:nvSpPr>
        <p:spPr>
          <a:xfrm>
            <a:off x="7620000" y="4695825"/>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Oct 15</a:t>
            </a:r>
          </a:p>
        </p:txBody>
      </p:sp>
      <p:sp>
        <p:nvSpPr>
          <p:cNvPr id="38" name="Rectangle 37">
            <a:extLst>
              <a:ext uri="{FF2B5EF4-FFF2-40B4-BE49-F238E27FC236}">
                <a16:creationId xmlns:a16="http://schemas.microsoft.com/office/drawing/2014/main" id="{554922D7-1E7F-4E3E-B6E9-5C73E0CB5200}"/>
              </a:ext>
            </a:extLst>
          </p:cNvPr>
          <p:cNvSpPr>
            <a:spLocks noGrp="1"/>
          </p:cNvSpPr>
          <p:nvPr/>
        </p:nvSpPr>
        <p:spPr>
          <a:xfrm>
            <a:off x="9334500" y="4695825"/>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$60,000</a:t>
            </a:r>
          </a:p>
        </p:txBody>
      </p:sp>
      <p:sp>
        <p:nvSpPr>
          <p:cNvPr id="39" name="Rectangle 38">
            <a:extLst>
              <a:ext uri="{FF2B5EF4-FFF2-40B4-BE49-F238E27FC236}">
                <a16:creationId xmlns:a16="http://schemas.microsoft.com/office/drawing/2014/main" id="{6926A766-AB92-4036-9829-33D7E8540F6A}"/>
              </a:ext>
            </a:extLst>
          </p:cNvPr>
          <p:cNvSpPr>
            <a:spLocks noGrp="1"/>
          </p:cNvSpPr>
          <p:nvPr/>
        </p:nvSpPr>
        <p:spPr>
          <a:xfrm>
            <a:off x="800100" y="5067300"/>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Marketing and Communications Director</a:t>
            </a:r>
          </a:p>
        </p:txBody>
      </p:sp>
      <p:sp>
        <p:nvSpPr>
          <p:cNvPr id="40" name="Rectangle 39">
            <a:extLst>
              <a:ext uri="{FF2B5EF4-FFF2-40B4-BE49-F238E27FC236}">
                <a16:creationId xmlns:a16="http://schemas.microsoft.com/office/drawing/2014/main" id="{010D4A02-62A6-416F-A45C-898AF7035394}"/>
              </a:ext>
            </a:extLst>
          </p:cNvPr>
          <p:cNvSpPr>
            <a:spLocks noGrp="1"/>
          </p:cNvSpPr>
          <p:nvPr/>
        </p:nvSpPr>
        <p:spPr>
          <a:xfrm>
            <a:off x="7620000" y="5067300"/>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Nov 1</a:t>
            </a:r>
          </a:p>
        </p:txBody>
      </p:sp>
      <p:sp>
        <p:nvSpPr>
          <p:cNvPr id="41" name="Rectangle 40">
            <a:extLst>
              <a:ext uri="{FF2B5EF4-FFF2-40B4-BE49-F238E27FC236}">
                <a16:creationId xmlns:a16="http://schemas.microsoft.com/office/drawing/2014/main" id="{2284A08F-28C0-45FD-A8D3-89D6255A64B0}"/>
              </a:ext>
            </a:extLst>
          </p:cNvPr>
          <p:cNvSpPr>
            <a:spLocks noGrp="1"/>
          </p:cNvSpPr>
          <p:nvPr/>
        </p:nvSpPr>
        <p:spPr>
          <a:xfrm>
            <a:off x="9334500" y="5067300"/>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$60,000</a:t>
            </a:r>
          </a:p>
        </p:txBody>
      </p:sp>
      <p:sp>
        <p:nvSpPr>
          <p:cNvPr id="42" name="Rectangle 41">
            <a:extLst>
              <a:ext uri="{FF2B5EF4-FFF2-40B4-BE49-F238E27FC236}">
                <a16:creationId xmlns:a16="http://schemas.microsoft.com/office/drawing/2014/main" id="{29EBC135-6770-49FB-8B3A-DF0D7E214DC4}"/>
              </a:ext>
            </a:extLst>
          </p:cNvPr>
          <p:cNvSpPr>
            <a:spLocks noGrp="1"/>
          </p:cNvSpPr>
          <p:nvPr/>
        </p:nvSpPr>
        <p:spPr>
          <a:xfrm>
            <a:off x="685800" y="5391150"/>
            <a:ext cx="10820400" cy="323850"/>
          </a:xfrm>
          <a:prstGeom prst="rect">
            <a:avLst/>
          </a:prstGeom>
          <a:solidFill>
            <a:srgbClr val="F4F6F8"/>
          </a:solidFill>
          <a:ln w="0">
            <a:solidFill>
              <a:srgbClr val="F4F6F8"/>
            </a:solidFill>
          </a:ln>
        </p:spPr>
        <p:txBody>
          <a:bodyPr/>
          <a:lstStyle/>
          <a:p>
            <a:endParaRPr/>
          </a:p>
        </p:txBody>
      </p:sp>
      <p:sp>
        <p:nvSpPr>
          <p:cNvPr id="43" name="Rectangle 42">
            <a:extLst>
              <a:ext uri="{FF2B5EF4-FFF2-40B4-BE49-F238E27FC236}">
                <a16:creationId xmlns:a16="http://schemas.microsoft.com/office/drawing/2014/main" id="{CE8C7FFB-C0D8-40BD-8876-ACFD4FC586E5}"/>
              </a:ext>
            </a:extLst>
          </p:cNvPr>
          <p:cNvSpPr>
            <a:spLocks noGrp="1"/>
          </p:cNvSpPr>
          <p:nvPr/>
        </p:nvSpPr>
        <p:spPr>
          <a:xfrm>
            <a:off x="800100" y="5438775"/>
            <a:ext cx="6477000" cy="238125"/>
          </a:xfrm>
          <a:prstGeom prst="rect">
            <a:avLst/>
          </a:prstGeom>
          <a:noFill/>
          <a:ln w="0">
            <a:noFill/>
          </a:ln>
        </p:spPr>
        <p:txBody>
          <a:bodyPr anchor="t">
            <a:normAutofit fontScale="96443"/>
          </a:bodyPr>
          <a:lstStyle/>
          <a:p>
            <a:pPr>
              <a:buNone/>
              <a:defRPr sz="998" b="0">
                <a:solidFill>
                  <a:srgbClr val="17243A"/>
                </a:solidFill>
                <a:latin typeface="Avenir Next"/>
                <a:ea typeface="Avenir Next"/>
                <a:cs typeface="Avenir Next"/>
              </a:defRPr>
            </a:pPr>
            <a:r>
              <a:rPr sz="998" b="0">
                <a:solidFill>
                  <a:srgbClr val="17243A"/>
                </a:solidFill>
                <a:latin typeface="Avenir Next"/>
                <a:ea typeface="Avenir Next"/>
                <a:cs typeface="Avenir Next"/>
              </a:rPr>
              <a:t>Freedom House Content Director</a:t>
            </a:r>
          </a:p>
        </p:txBody>
      </p:sp>
      <p:sp>
        <p:nvSpPr>
          <p:cNvPr id="44" name="Rectangle 43">
            <a:extLst>
              <a:ext uri="{FF2B5EF4-FFF2-40B4-BE49-F238E27FC236}">
                <a16:creationId xmlns:a16="http://schemas.microsoft.com/office/drawing/2014/main" id="{E15979B2-4089-4268-A22B-C20432476C61}"/>
              </a:ext>
            </a:extLst>
          </p:cNvPr>
          <p:cNvSpPr>
            <a:spLocks noGrp="1"/>
          </p:cNvSpPr>
          <p:nvPr/>
        </p:nvSpPr>
        <p:spPr>
          <a:xfrm>
            <a:off x="7620000" y="5438775"/>
            <a:ext cx="1143000" cy="238125"/>
          </a:xfrm>
          <a:prstGeom prst="rect">
            <a:avLst/>
          </a:prstGeom>
          <a:noFill/>
          <a:ln w="0">
            <a:noFill/>
          </a:ln>
        </p:spPr>
        <p:txBody>
          <a:bodyPr anchor="t">
            <a:normAutofit fontScale="96443"/>
          </a:bodyPr>
          <a:lstStyle/>
          <a:p>
            <a:pPr>
              <a:buNone/>
              <a:defRPr sz="998" b="0">
                <a:solidFill>
                  <a:srgbClr val="5E6873"/>
                </a:solidFill>
                <a:latin typeface="Avenir Next"/>
                <a:ea typeface="Avenir Next"/>
                <a:cs typeface="Avenir Next"/>
              </a:defRPr>
            </a:pPr>
            <a:r>
              <a:rPr sz="998" b="0">
                <a:solidFill>
                  <a:srgbClr val="5E6873"/>
                </a:solidFill>
                <a:latin typeface="Avenir Next"/>
                <a:ea typeface="Avenir Next"/>
                <a:cs typeface="Avenir Next"/>
              </a:rPr>
              <a:t>Nov 1</a:t>
            </a:r>
          </a:p>
        </p:txBody>
      </p:sp>
      <p:sp>
        <p:nvSpPr>
          <p:cNvPr id="45" name="Rectangle 44">
            <a:extLst>
              <a:ext uri="{FF2B5EF4-FFF2-40B4-BE49-F238E27FC236}">
                <a16:creationId xmlns:a16="http://schemas.microsoft.com/office/drawing/2014/main" id="{B24A17EE-C132-4E02-9221-155F96FD8498}"/>
              </a:ext>
            </a:extLst>
          </p:cNvPr>
          <p:cNvSpPr>
            <a:spLocks noGrp="1"/>
          </p:cNvSpPr>
          <p:nvPr/>
        </p:nvSpPr>
        <p:spPr>
          <a:xfrm>
            <a:off x="9334500" y="5438775"/>
            <a:ext cx="2000250" cy="238125"/>
          </a:xfrm>
          <a:prstGeom prst="rect">
            <a:avLst/>
          </a:prstGeom>
          <a:noFill/>
          <a:ln w="0">
            <a:noFill/>
          </a:ln>
        </p:spPr>
        <p:txBody>
          <a:bodyPr anchor="t">
            <a:normAutofit fontScale="96443"/>
          </a:bodyPr>
          <a:lstStyle/>
          <a:p>
            <a:pPr>
              <a:buNone/>
              <a:defRPr sz="998" b="1">
                <a:solidFill>
                  <a:srgbClr val="17243A"/>
                </a:solidFill>
                <a:latin typeface="Avenir Next"/>
                <a:ea typeface="Avenir Next"/>
                <a:cs typeface="Avenir Next"/>
              </a:defRPr>
            </a:pPr>
            <a:r>
              <a:rPr sz="998" b="1">
                <a:solidFill>
                  <a:srgbClr val="17243A"/>
                </a:solidFill>
                <a:latin typeface="Avenir Next"/>
                <a:ea typeface="Avenir Next"/>
                <a:cs typeface="Avenir Next"/>
              </a:rPr>
              <a:t>$50,000 allowance</a:t>
            </a:r>
          </a:p>
        </p:txBody>
      </p:sp>
      <p:sp>
        <p:nvSpPr>
          <p:cNvPr id="46" name="Rectangle 45">
            <a:extLst>
              <a:ext uri="{FF2B5EF4-FFF2-40B4-BE49-F238E27FC236}">
                <a16:creationId xmlns:a16="http://schemas.microsoft.com/office/drawing/2014/main" id="{4DD71C57-58A2-4770-BF8E-40F10161A10C}"/>
              </a:ext>
            </a:extLst>
          </p:cNvPr>
          <p:cNvSpPr>
            <a:spLocks noGrp="1"/>
          </p:cNvSpPr>
          <p:nvPr/>
        </p:nvSpPr>
        <p:spPr>
          <a:xfrm>
            <a:off x="685800" y="5953125"/>
            <a:ext cx="10820400" cy="400050"/>
          </a:xfrm>
          <a:prstGeom prst="rect">
            <a:avLst/>
          </a:prstGeom>
          <a:noFill/>
          <a:ln w="0">
            <a:noFill/>
          </a:ln>
        </p:spPr>
        <p:txBody>
          <a:bodyPr anchor="t">
            <a:normAutofit fontScale="100000"/>
          </a:bodyPr>
          <a:lstStyle/>
          <a:p>
            <a:pPr>
              <a:buNone/>
              <a:defRPr sz="938" b="0">
                <a:solidFill>
                  <a:srgbClr val="5E6873"/>
                </a:solidFill>
                <a:latin typeface="Avenir Next"/>
                <a:ea typeface="Avenir Next"/>
                <a:cs typeface="Avenir Next"/>
              </a:defRPr>
            </a:pPr>
            <a:r>
              <a:rPr sz="938" b="0">
                <a:solidFill>
                  <a:srgbClr val="5E6873"/>
                </a:solidFill>
                <a:latin typeface="Avenir Next"/>
                <a:ea typeface="Avenir Next"/>
                <a:cs typeface="Avenir Next"/>
              </a:rPr>
              <a:t>Planning allowances require scopes and supplier quotes. Use contracted services. Confirm travel, expenses and included vendor personnel costs before commitments.</a:t>
            </a:r>
          </a:p>
        </p:txBody>
      </p:sp>
    </p:spTree>
    <p:extLst>
      <p:ext uri="{BB962C8B-B14F-4D97-AF65-F5344CB8AC3E}">
        <p14:creationId xmlns:p14="http://schemas.microsoft.com/office/powerpoint/2010/main" val="377454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A91BE6E-B9D1-498D-9B7C-D3DDCB01FD1A}"/>
              </a:ext>
            </a:extLst>
          </p:cNvPr>
          <p:cNvSpPr>
            <a:spLocks noGrp="1"/>
          </p:cNvSpPr>
          <p:nvPr/>
        </p:nvSpPr>
        <p:spPr>
          <a:xfrm>
            <a:off x="685800" y="495300"/>
            <a:ext cx="238125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PROGRAM TEAM</a:t>
            </a:r>
          </a:p>
        </p:txBody>
      </p:sp>
      <p:sp>
        <p:nvSpPr>
          <p:cNvPr id="2" name="Rectangle 1">
            <a:extLst>
              <a:ext uri="{FF2B5EF4-FFF2-40B4-BE49-F238E27FC236}">
                <a16:creationId xmlns:a16="http://schemas.microsoft.com/office/drawing/2014/main" id="{82247918-C711-4661-BC2F-5F7A320CD8BE}"/>
              </a:ext>
            </a:extLst>
          </p:cNvPr>
          <p:cNvSpPr>
            <a:spLocks noGrp="1"/>
          </p:cNvSpPr>
          <p:nvPr/>
        </p:nvSpPr>
        <p:spPr>
          <a:xfrm>
            <a:off x="685800" y="742950"/>
            <a:ext cx="9525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Four directors build one public experience</a:t>
            </a:r>
          </a:p>
        </p:txBody>
      </p:sp>
      <p:sp>
        <p:nvSpPr>
          <p:cNvPr id="3" name="Rectangle 2">
            <a:extLst>
              <a:ext uri="{FF2B5EF4-FFF2-40B4-BE49-F238E27FC236}">
                <a16:creationId xmlns:a16="http://schemas.microsoft.com/office/drawing/2014/main" id="{4E4B1E71-2A99-4004-92FC-E5BDF51C745C}"/>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08DB4705-8478-427A-A617-3C1CE20C73E9}"/>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21</a:t>
            </a:r>
          </a:p>
        </p:txBody>
      </p:sp>
      <p:sp>
        <p:nvSpPr>
          <p:cNvPr id="5" name="Rectangle 4">
            <a:extLst>
              <a:ext uri="{FF2B5EF4-FFF2-40B4-BE49-F238E27FC236}">
                <a16:creationId xmlns:a16="http://schemas.microsoft.com/office/drawing/2014/main" id="{890B55CF-5AF5-42A1-8617-C1A07ACE59DB}"/>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AF2958DE-44F3-4821-9BD5-472E926CC86A}"/>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598F3936-58A3-4439-9151-0DDE08620FBC}"/>
              </a:ext>
            </a:extLst>
          </p:cNvPr>
          <p:cNvSpPr>
            <a:spLocks noGrp="1"/>
          </p:cNvSpPr>
          <p:nvPr/>
        </p:nvSpPr>
        <p:spPr>
          <a:xfrm>
            <a:off x="685800" y="1809750"/>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ART DIRECTOR</a:t>
            </a:r>
          </a:p>
        </p:txBody>
      </p:sp>
      <p:sp>
        <p:nvSpPr>
          <p:cNvPr id="8" name="Rectangle 7">
            <a:extLst>
              <a:ext uri="{FF2B5EF4-FFF2-40B4-BE49-F238E27FC236}">
                <a16:creationId xmlns:a16="http://schemas.microsoft.com/office/drawing/2014/main" id="{991F8516-9622-4E9C-85D0-BAC48FE218CA}"/>
              </a:ext>
            </a:extLst>
          </p:cNvPr>
          <p:cNvSpPr>
            <a:spLocks noGrp="1"/>
          </p:cNvSpPr>
          <p:nvPr/>
        </p:nvSpPr>
        <p:spPr>
          <a:xfrm>
            <a:off x="685800" y="2133600"/>
            <a:ext cx="4762500" cy="285750"/>
          </a:xfrm>
          <a:prstGeom prst="rect">
            <a:avLst/>
          </a:prstGeom>
          <a:noFill/>
          <a:ln w="0">
            <a:noFill/>
          </a:ln>
        </p:spPr>
        <p:txBody>
          <a:bodyPr anchor="t">
            <a:normAutofit fontScale="89474"/>
          </a:bodyPr>
          <a:lstStyle/>
          <a:p>
            <a:pP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$65,000 Dallas</a:t>
            </a:r>
          </a:p>
        </p:txBody>
      </p:sp>
      <p:sp>
        <p:nvSpPr>
          <p:cNvPr id="9" name="Rectangle 8">
            <a:extLst>
              <a:ext uri="{FF2B5EF4-FFF2-40B4-BE49-F238E27FC236}">
                <a16:creationId xmlns:a16="http://schemas.microsoft.com/office/drawing/2014/main" id="{B11C2A40-0C2C-403B-B0AD-79EC45198FE3}"/>
              </a:ext>
            </a:extLst>
          </p:cNvPr>
          <p:cNvSpPr>
            <a:spLocks noGrp="1"/>
          </p:cNvSpPr>
          <p:nvPr/>
        </p:nvSpPr>
        <p:spPr>
          <a:xfrm>
            <a:off x="685800" y="2552700"/>
            <a:ext cx="4762500" cy="781050"/>
          </a:xfrm>
          <a:prstGeom prst="rect">
            <a:avLst/>
          </a:prstGeom>
          <a:noFill/>
          <a:ln w="0">
            <a:noFill/>
          </a:ln>
        </p:spPr>
        <p:txBody>
          <a:bodyPr anchor="t">
            <a:normAutofit/>
          </a:bodyPr>
          <a:lstStyle/>
          <a:p>
            <a:pPr>
              <a:buNone/>
              <a:defRPr sz="1088" b="0">
                <a:solidFill>
                  <a:srgbClr val="5E6873"/>
                </a:solidFill>
                <a:latin typeface="Avenir Next"/>
                <a:ea typeface="Avenir Next"/>
                <a:cs typeface="Avenir Next"/>
              </a:defRPr>
            </a:pPr>
            <a:r>
              <a:rPr sz="1088" b="0">
                <a:solidFill>
                  <a:srgbClr val="5E6873"/>
                </a:solidFill>
                <a:latin typeface="Avenir Next"/>
                <a:ea typeface="Avenir Next"/>
                <a:cs typeface="Avenir Next"/>
              </a:rPr>
              <a:t>Art program, lenders, installation, security, and transfer plan</a:t>
            </a:r>
          </a:p>
        </p:txBody>
      </p:sp>
      <p:sp>
        <p:nvSpPr>
          <p:cNvPr id="10" name="Rectangle 9">
            <a:extLst>
              <a:ext uri="{FF2B5EF4-FFF2-40B4-BE49-F238E27FC236}">
                <a16:creationId xmlns:a16="http://schemas.microsoft.com/office/drawing/2014/main" id="{88FB1BD4-EBCA-4CAC-8786-0B7403066B1D}"/>
              </a:ext>
            </a:extLst>
          </p:cNvPr>
          <p:cNvSpPr>
            <a:spLocks noGrp="1"/>
          </p:cNvSpPr>
          <p:nvPr/>
        </p:nvSpPr>
        <p:spPr>
          <a:xfrm>
            <a:off x="5905500" y="1809750"/>
            <a:ext cx="19050" cy="1571625"/>
          </a:xfrm>
          <a:prstGeom prst="rect">
            <a:avLst/>
          </a:prstGeom>
          <a:solidFill>
            <a:srgbClr val="C9D1D9"/>
          </a:solidFill>
          <a:ln w="0">
            <a:solidFill>
              <a:srgbClr val="C9D1D9"/>
            </a:solidFill>
          </a:ln>
        </p:spPr>
        <p:txBody>
          <a:bodyPr/>
          <a:lstStyle/>
          <a:p>
            <a:endParaRPr/>
          </a:p>
        </p:txBody>
      </p:sp>
      <p:sp>
        <p:nvSpPr>
          <p:cNvPr id="11" name="Rectangle 10">
            <a:extLst>
              <a:ext uri="{FF2B5EF4-FFF2-40B4-BE49-F238E27FC236}">
                <a16:creationId xmlns:a16="http://schemas.microsoft.com/office/drawing/2014/main" id="{42FD7F2F-BAA1-480D-872C-0BCF6F6B2141}"/>
              </a:ext>
            </a:extLst>
          </p:cNvPr>
          <p:cNvSpPr>
            <a:spLocks noGrp="1"/>
          </p:cNvSpPr>
          <p:nvPr/>
        </p:nvSpPr>
        <p:spPr>
          <a:xfrm>
            <a:off x="6096000" y="1809750"/>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MUSIC DIRECTOR</a:t>
            </a:r>
          </a:p>
        </p:txBody>
      </p:sp>
      <p:sp>
        <p:nvSpPr>
          <p:cNvPr id="12" name="Rectangle 11">
            <a:extLst>
              <a:ext uri="{FF2B5EF4-FFF2-40B4-BE49-F238E27FC236}">
                <a16:creationId xmlns:a16="http://schemas.microsoft.com/office/drawing/2014/main" id="{650FC73B-AA8B-47F7-B9B1-28D1779DD1DD}"/>
              </a:ext>
            </a:extLst>
          </p:cNvPr>
          <p:cNvSpPr>
            <a:spLocks noGrp="1"/>
          </p:cNvSpPr>
          <p:nvPr/>
        </p:nvSpPr>
        <p:spPr>
          <a:xfrm>
            <a:off x="6096000" y="2133600"/>
            <a:ext cx="4762500" cy="285750"/>
          </a:xfrm>
          <a:prstGeom prst="rect">
            <a:avLst/>
          </a:prstGeom>
          <a:noFill/>
          <a:ln w="0">
            <a:noFill/>
          </a:ln>
        </p:spPr>
        <p:txBody>
          <a:bodyPr anchor="t">
            <a:normAutofit fontScale="89474"/>
          </a:bodyPr>
          <a:lstStyle/>
          <a:p>
            <a:pP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$60,000 Dallas</a:t>
            </a:r>
          </a:p>
        </p:txBody>
      </p:sp>
      <p:sp>
        <p:nvSpPr>
          <p:cNvPr id="13" name="Rectangle 12">
            <a:extLst>
              <a:ext uri="{FF2B5EF4-FFF2-40B4-BE49-F238E27FC236}">
                <a16:creationId xmlns:a16="http://schemas.microsoft.com/office/drawing/2014/main" id="{81170DB6-29F8-43A9-94D8-343860D451CE}"/>
              </a:ext>
            </a:extLst>
          </p:cNvPr>
          <p:cNvSpPr>
            <a:spLocks noGrp="1"/>
          </p:cNvSpPr>
          <p:nvPr/>
        </p:nvSpPr>
        <p:spPr>
          <a:xfrm>
            <a:off x="6096000" y="2552700"/>
            <a:ext cx="4762500" cy="781050"/>
          </a:xfrm>
          <a:prstGeom prst="rect">
            <a:avLst/>
          </a:prstGeom>
          <a:noFill/>
          <a:ln w="0">
            <a:noFill/>
          </a:ln>
        </p:spPr>
        <p:txBody>
          <a:bodyPr anchor="t">
            <a:normAutofit fontScale="100000"/>
          </a:bodyPr>
          <a:lstStyle/>
          <a:p>
            <a:pPr>
              <a:buNone/>
              <a:defRPr sz="1088" b="0">
                <a:solidFill>
                  <a:srgbClr val="5E6873"/>
                </a:solidFill>
                <a:latin typeface="Avenir Next"/>
                <a:ea typeface="Avenir Next"/>
                <a:cs typeface="Avenir Next"/>
              </a:defRPr>
            </a:pPr>
            <a:r>
              <a:rPr sz="1088" b="0">
                <a:solidFill>
                  <a:srgbClr val="5E6873"/>
                </a:solidFill>
                <a:latin typeface="Avenir Next"/>
                <a:ea typeface="Avenir Next"/>
                <a:cs typeface="Avenir Next"/>
              </a:rPr>
              <a:t>Artists, repertoire, rights, rehearsals and Dallas production</a:t>
            </a:r>
          </a:p>
        </p:txBody>
      </p:sp>
      <p:sp>
        <p:nvSpPr>
          <p:cNvPr id="14" name="Rectangle 13">
            <a:extLst>
              <a:ext uri="{FF2B5EF4-FFF2-40B4-BE49-F238E27FC236}">
                <a16:creationId xmlns:a16="http://schemas.microsoft.com/office/drawing/2014/main" id="{B5ADCD6F-52C0-4D21-BDE5-5072F4211CE4}"/>
              </a:ext>
            </a:extLst>
          </p:cNvPr>
          <p:cNvSpPr>
            <a:spLocks noGrp="1"/>
          </p:cNvSpPr>
          <p:nvPr/>
        </p:nvSpPr>
        <p:spPr>
          <a:xfrm>
            <a:off x="685800" y="376237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FOOD DIRECTOR</a:t>
            </a:r>
          </a:p>
        </p:txBody>
      </p:sp>
      <p:sp>
        <p:nvSpPr>
          <p:cNvPr id="15" name="Rectangle 14">
            <a:extLst>
              <a:ext uri="{FF2B5EF4-FFF2-40B4-BE49-F238E27FC236}">
                <a16:creationId xmlns:a16="http://schemas.microsoft.com/office/drawing/2014/main" id="{1F7A5263-F648-4DA3-93C7-24AC78425AF3}"/>
              </a:ext>
            </a:extLst>
          </p:cNvPr>
          <p:cNvSpPr>
            <a:spLocks noGrp="1"/>
          </p:cNvSpPr>
          <p:nvPr/>
        </p:nvSpPr>
        <p:spPr>
          <a:xfrm>
            <a:off x="685800" y="4086225"/>
            <a:ext cx="4762500" cy="285750"/>
          </a:xfrm>
          <a:prstGeom prst="rect">
            <a:avLst/>
          </a:prstGeom>
          <a:noFill/>
          <a:ln w="0">
            <a:noFill/>
          </a:ln>
        </p:spPr>
        <p:txBody>
          <a:bodyPr anchor="t">
            <a:normAutofit fontScale="89474"/>
          </a:bodyPr>
          <a:lstStyle/>
          <a:p>
            <a:pP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$60,000 Dallas</a:t>
            </a:r>
          </a:p>
        </p:txBody>
      </p:sp>
      <p:sp>
        <p:nvSpPr>
          <p:cNvPr id="16" name="Rectangle 15">
            <a:extLst>
              <a:ext uri="{FF2B5EF4-FFF2-40B4-BE49-F238E27FC236}">
                <a16:creationId xmlns:a16="http://schemas.microsoft.com/office/drawing/2014/main" id="{87F40E13-A39F-4D4E-A166-A30B0EA420B7}"/>
              </a:ext>
            </a:extLst>
          </p:cNvPr>
          <p:cNvSpPr>
            <a:spLocks noGrp="1"/>
          </p:cNvSpPr>
          <p:nvPr/>
        </p:nvSpPr>
        <p:spPr>
          <a:xfrm>
            <a:off x="685800" y="4505325"/>
            <a:ext cx="4762500" cy="781050"/>
          </a:xfrm>
          <a:prstGeom prst="rect">
            <a:avLst/>
          </a:prstGeom>
          <a:noFill/>
          <a:ln w="0">
            <a:noFill/>
          </a:ln>
        </p:spPr>
        <p:txBody>
          <a:bodyPr anchor="t">
            <a:normAutofit/>
          </a:bodyPr>
          <a:lstStyle/>
          <a:p>
            <a:pPr>
              <a:buNone/>
              <a:defRPr sz="1088" b="0">
                <a:solidFill>
                  <a:srgbClr val="5E6873"/>
                </a:solidFill>
                <a:latin typeface="Avenir Next"/>
                <a:ea typeface="Avenir Next"/>
                <a:cs typeface="Avenir Next"/>
              </a:defRPr>
            </a:pPr>
            <a:r>
              <a:rPr sz="1088" b="0">
                <a:solidFill>
                  <a:srgbClr val="5E6873"/>
                </a:solidFill>
                <a:latin typeface="Avenir Next"/>
                <a:ea typeface="Avenir Next"/>
                <a:cs typeface="Avenir Next"/>
              </a:rPr>
              <a:t>The American Table, chefs, menu, service, hospitality, and city partners</a:t>
            </a:r>
          </a:p>
        </p:txBody>
      </p:sp>
      <p:sp>
        <p:nvSpPr>
          <p:cNvPr id="17" name="Rectangle 16">
            <a:extLst>
              <a:ext uri="{FF2B5EF4-FFF2-40B4-BE49-F238E27FC236}">
                <a16:creationId xmlns:a16="http://schemas.microsoft.com/office/drawing/2014/main" id="{A984A3D6-FC09-486A-B797-419E32D4F933}"/>
              </a:ext>
            </a:extLst>
          </p:cNvPr>
          <p:cNvSpPr>
            <a:spLocks noGrp="1"/>
          </p:cNvSpPr>
          <p:nvPr/>
        </p:nvSpPr>
        <p:spPr>
          <a:xfrm>
            <a:off x="5905500" y="3762375"/>
            <a:ext cx="19050" cy="1571625"/>
          </a:xfrm>
          <a:prstGeom prst="rect">
            <a:avLst/>
          </a:prstGeom>
          <a:solidFill>
            <a:srgbClr val="C9D1D9"/>
          </a:solidFill>
          <a:ln w="0">
            <a:solidFill>
              <a:srgbClr val="C9D1D9"/>
            </a:solidFill>
          </a:ln>
        </p:spPr>
        <p:txBody>
          <a:bodyPr/>
          <a:lstStyle/>
          <a:p>
            <a:endParaRPr/>
          </a:p>
        </p:txBody>
      </p:sp>
      <p:sp>
        <p:nvSpPr>
          <p:cNvPr id="18" name="Rectangle 17">
            <a:extLst>
              <a:ext uri="{FF2B5EF4-FFF2-40B4-BE49-F238E27FC236}">
                <a16:creationId xmlns:a16="http://schemas.microsoft.com/office/drawing/2014/main" id="{54D36A49-5EB8-47EC-B170-C8A6730879E1}"/>
              </a:ext>
            </a:extLst>
          </p:cNvPr>
          <p:cNvSpPr>
            <a:spLocks noGrp="1"/>
          </p:cNvSpPr>
          <p:nvPr/>
        </p:nvSpPr>
        <p:spPr>
          <a:xfrm>
            <a:off x="6096000" y="376237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KITCHEN TABLE DIRECTOR</a:t>
            </a:r>
          </a:p>
        </p:txBody>
      </p:sp>
      <p:sp>
        <p:nvSpPr>
          <p:cNvPr id="19" name="Rectangle 18">
            <a:extLst>
              <a:ext uri="{FF2B5EF4-FFF2-40B4-BE49-F238E27FC236}">
                <a16:creationId xmlns:a16="http://schemas.microsoft.com/office/drawing/2014/main" id="{0C8642B6-4A82-4746-AA18-A87F52CB2C86}"/>
              </a:ext>
            </a:extLst>
          </p:cNvPr>
          <p:cNvSpPr>
            <a:spLocks noGrp="1"/>
          </p:cNvSpPr>
          <p:nvPr/>
        </p:nvSpPr>
        <p:spPr>
          <a:xfrm>
            <a:off x="6096000" y="4086225"/>
            <a:ext cx="4762500" cy="285750"/>
          </a:xfrm>
          <a:prstGeom prst="rect">
            <a:avLst/>
          </a:prstGeom>
          <a:noFill/>
          <a:ln w="0">
            <a:noFill/>
          </a:ln>
        </p:spPr>
        <p:txBody>
          <a:bodyPr anchor="t">
            <a:normAutofit fontScale="89474"/>
          </a:bodyPr>
          <a:lstStyle/>
          <a:p>
            <a:pPr>
              <a:buNone/>
              <a:defRPr sz="1425" b="1">
                <a:solidFill>
                  <a:srgbClr val="17243A"/>
                </a:solidFill>
                <a:latin typeface="Avenir Next"/>
                <a:ea typeface="Avenir Next"/>
                <a:cs typeface="Avenir Next"/>
              </a:defRPr>
            </a:pPr>
            <a:r>
              <a:rPr sz="1425" b="1">
                <a:solidFill>
                  <a:srgbClr val="17243A"/>
                </a:solidFill>
                <a:latin typeface="Avenir Next"/>
                <a:ea typeface="Avenir Next"/>
                <a:cs typeface="Avenir Next"/>
              </a:rPr>
              <a:t>$60,000 Dallas</a:t>
            </a:r>
          </a:p>
        </p:txBody>
      </p:sp>
      <p:sp>
        <p:nvSpPr>
          <p:cNvPr id="20" name="Rectangle 19">
            <a:extLst>
              <a:ext uri="{FF2B5EF4-FFF2-40B4-BE49-F238E27FC236}">
                <a16:creationId xmlns:a16="http://schemas.microsoft.com/office/drawing/2014/main" id="{4B698B02-E237-4D3C-9343-4A1FC363BF52}"/>
              </a:ext>
            </a:extLst>
          </p:cNvPr>
          <p:cNvSpPr>
            <a:spLocks noGrp="1"/>
          </p:cNvSpPr>
          <p:nvPr/>
        </p:nvSpPr>
        <p:spPr>
          <a:xfrm>
            <a:off x="6096000" y="4505325"/>
            <a:ext cx="4762500" cy="781050"/>
          </a:xfrm>
          <a:prstGeom prst="rect">
            <a:avLst/>
          </a:prstGeom>
          <a:noFill/>
          <a:ln w="0">
            <a:noFill/>
          </a:ln>
        </p:spPr>
        <p:txBody>
          <a:bodyPr anchor="t">
            <a:normAutofit/>
          </a:bodyPr>
          <a:lstStyle/>
          <a:p>
            <a:pPr>
              <a:buNone/>
              <a:defRPr sz="1088" b="0">
                <a:solidFill>
                  <a:srgbClr val="5E6873"/>
                </a:solidFill>
                <a:latin typeface="Avenir Next"/>
                <a:ea typeface="Avenir Next"/>
                <a:cs typeface="Avenir Next"/>
              </a:defRPr>
            </a:pPr>
            <a:r>
              <a:rPr sz="1088" b="0">
                <a:solidFill>
                  <a:srgbClr val="5E6873"/>
                </a:solidFill>
                <a:latin typeface="Avenir Next"/>
                <a:ea typeface="Avenir Next"/>
                <a:cs typeface="Avenir Next"/>
              </a:rPr>
              <a:t>Day Four design, participants, facilitators, briefing, and documented outcomes</a:t>
            </a:r>
          </a:p>
        </p:txBody>
      </p:sp>
      <p:sp>
        <p:nvSpPr>
          <p:cNvPr id="21" name="Rectangle 20">
            <a:extLst>
              <a:ext uri="{FF2B5EF4-FFF2-40B4-BE49-F238E27FC236}">
                <a16:creationId xmlns:a16="http://schemas.microsoft.com/office/drawing/2014/main" id="{93D63725-75A3-4B74-9B7C-6143ACE79C7A}"/>
              </a:ext>
            </a:extLst>
          </p:cNvPr>
          <p:cNvSpPr>
            <a:spLocks noGrp="1"/>
          </p:cNvSpPr>
          <p:nvPr/>
        </p:nvSpPr>
        <p:spPr>
          <a:xfrm>
            <a:off x="685800" y="3667125"/>
            <a:ext cx="10820400" cy="19050"/>
          </a:xfrm>
          <a:prstGeom prst="rect">
            <a:avLst/>
          </a:prstGeom>
          <a:solidFill>
            <a:srgbClr val="C9D1D9"/>
          </a:solidFill>
          <a:ln w="0">
            <a:solidFill>
              <a:srgbClr val="C9D1D9"/>
            </a:solidFill>
          </a:ln>
        </p:spPr>
        <p:txBody>
          <a:bodyPr/>
          <a:lstStyle/>
          <a:p>
            <a:endParaRPr/>
          </a:p>
        </p:txBody>
      </p:sp>
      <p:sp>
        <p:nvSpPr>
          <p:cNvPr id="22" name="Rectangle 21">
            <a:extLst>
              <a:ext uri="{FF2B5EF4-FFF2-40B4-BE49-F238E27FC236}">
                <a16:creationId xmlns:a16="http://schemas.microsoft.com/office/drawing/2014/main" id="{875B0E21-D631-4447-9A3E-64DCE19C3068}"/>
              </a:ext>
            </a:extLst>
          </p:cNvPr>
          <p:cNvSpPr>
            <a:spLocks noGrp="1"/>
          </p:cNvSpPr>
          <p:nvPr/>
        </p:nvSpPr>
        <p:spPr>
          <a:xfrm>
            <a:off x="685800" y="5715000"/>
            <a:ext cx="10820400" cy="514350"/>
          </a:xfrm>
          <a:prstGeom prst="rect">
            <a:avLst/>
          </a:prstGeom>
          <a:noFill/>
          <a:ln w="0">
            <a:noFill/>
          </a:ln>
        </p:spPr>
        <p:txBody>
          <a:bodyPr anchor="t">
            <a:normAutofit fontScale="100000"/>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Each director reports to the Lead Producer under a Dallas project agreement. Start dates depend on approval and funding. Scope and fees require confirmation.</a:t>
            </a:r>
          </a:p>
        </p:txBody>
      </p:sp>
    </p:spTree>
    <p:extLst>
      <p:ext uri="{BB962C8B-B14F-4D97-AF65-F5344CB8AC3E}">
        <p14:creationId xmlns:p14="http://schemas.microsoft.com/office/powerpoint/2010/main" val="1893017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A022061-4BE7-4F87-9DB9-F762E310B4DF}"/>
              </a:ext>
            </a:extLst>
          </p:cNvPr>
          <p:cNvSpPr>
            <a:spLocks noGrp="1"/>
          </p:cNvSpPr>
          <p:nvPr/>
        </p:nvSpPr>
        <p:spPr>
          <a:xfrm>
            <a:off x="685800" y="495300"/>
            <a:ext cx="238125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PRODUCTION</a:t>
            </a:r>
          </a:p>
        </p:txBody>
      </p:sp>
      <p:sp>
        <p:nvSpPr>
          <p:cNvPr id="2" name="Rectangle 1">
            <a:extLst>
              <a:ext uri="{FF2B5EF4-FFF2-40B4-BE49-F238E27FC236}">
                <a16:creationId xmlns:a16="http://schemas.microsoft.com/office/drawing/2014/main" id="{FC397C57-A700-477E-922C-FA749DBA3E9D}"/>
              </a:ext>
            </a:extLst>
          </p:cNvPr>
          <p:cNvSpPr>
            <a:spLocks noGrp="1"/>
          </p:cNvSpPr>
          <p:nvPr/>
        </p:nvSpPr>
        <p:spPr>
          <a:xfrm>
            <a:off x="685800" y="742950"/>
            <a:ext cx="9525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Dallas contract personnel and firms</a:t>
            </a:r>
          </a:p>
        </p:txBody>
      </p:sp>
      <p:sp>
        <p:nvSpPr>
          <p:cNvPr id="3" name="Rectangle 2">
            <a:extLst>
              <a:ext uri="{FF2B5EF4-FFF2-40B4-BE49-F238E27FC236}">
                <a16:creationId xmlns:a16="http://schemas.microsoft.com/office/drawing/2014/main" id="{A1157DF5-BE1F-43D3-9F3A-7C1A1392A5A6}"/>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DF745970-FA28-46B4-A39D-43055909B989}"/>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22</a:t>
            </a:r>
          </a:p>
        </p:txBody>
      </p:sp>
      <p:sp>
        <p:nvSpPr>
          <p:cNvPr id="5" name="Rectangle 4">
            <a:extLst>
              <a:ext uri="{FF2B5EF4-FFF2-40B4-BE49-F238E27FC236}">
                <a16:creationId xmlns:a16="http://schemas.microsoft.com/office/drawing/2014/main" id="{9425E6D8-CAC5-4DC1-9E03-0A748EB55D08}"/>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32DB5CBF-2608-4EB0-8A71-AECFAE6CBD75}"/>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0A2AD387-A781-48A5-B410-987EA395085E}"/>
              </a:ext>
            </a:extLst>
          </p:cNvPr>
          <p:cNvSpPr>
            <a:spLocks noGrp="1"/>
          </p:cNvSpPr>
          <p:nvPr/>
        </p:nvSpPr>
        <p:spPr>
          <a:xfrm>
            <a:off x="685800" y="166687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CONTRACT PRODUCTION PERSONNEL</a:t>
            </a:r>
          </a:p>
        </p:txBody>
      </p:sp>
      <p:sp>
        <p:nvSpPr>
          <p:cNvPr id="8" name="Rectangle 7">
            <a:extLst>
              <a:ext uri="{FF2B5EF4-FFF2-40B4-BE49-F238E27FC236}">
                <a16:creationId xmlns:a16="http://schemas.microsoft.com/office/drawing/2014/main" id="{676AABF1-F803-4191-A96B-072812CF8D19}"/>
              </a:ext>
            </a:extLst>
          </p:cNvPr>
          <p:cNvSpPr>
            <a:spLocks noGrp="1"/>
          </p:cNvSpPr>
          <p:nvPr/>
        </p:nvSpPr>
        <p:spPr>
          <a:xfrm>
            <a:off x="685800" y="2124075"/>
            <a:ext cx="76200" cy="76200"/>
          </a:xfrm>
          <a:prstGeom prst="rect">
            <a:avLst/>
          </a:prstGeom>
          <a:solidFill>
            <a:srgbClr val="C8102E"/>
          </a:solidFill>
          <a:ln w="0">
            <a:solidFill>
              <a:srgbClr val="C8102E"/>
            </a:solidFill>
          </a:ln>
        </p:spPr>
        <p:txBody>
          <a:bodyPr/>
          <a:lstStyle/>
          <a:p>
            <a:endParaRPr/>
          </a:p>
        </p:txBody>
      </p:sp>
      <p:sp>
        <p:nvSpPr>
          <p:cNvPr id="9" name="Rectangle 8">
            <a:extLst>
              <a:ext uri="{FF2B5EF4-FFF2-40B4-BE49-F238E27FC236}">
                <a16:creationId xmlns:a16="http://schemas.microsoft.com/office/drawing/2014/main" id="{4687EC80-E524-4C5A-AEE3-6FC179CC5BA7}"/>
              </a:ext>
            </a:extLst>
          </p:cNvPr>
          <p:cNvSpPr>
            <a:spLocks noGrp="1"/>
          </p:cNvSpPr>
          <p:nvPr/>
        </p:nvSpPr>
        <p:spPr>
          <a:xfrm>
            <a:off x="895350" y="2047875"/>
            <a:ext cx="474345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Production Manager and Technical Director</a:t>
            </a:r>
          </a:p>
        </p:txBody>
      </p:sp>
      <p:sp>
        <p:nvSpPr>
          <p:cNvPr id="10" name="Rectangle 9">
            <a:extLst>
              <a:ext uri="{FF2B5EF4-FFF2-40B4-BE49-F238E27FC236}">
                <a16:creationId xmlns:a16="http://schemas.microsoft.com/office/drawing/2014/main" id="{0D0D03BC-6C1F-4B0C-81A1-8B571B86AA38}"/>
              </a:ext>
            </a:extLst>
          </p:cNvPr>
          <p:cNvSpPr>
            <a:spLocks noGrp="1"/>
          </p:cNvSpPr>
          <p:nvPr/>
        </p:nvSpPr>
        <p:spPr>
          <a:xfrm>
            <a:off x="685800" y="2676525"/>
            <a:ext cx="76200" cy="76200"/>
          </a:xfrm>
          <a:prstGeom prst="rect">
            <a:avLst/>
          </a:prstGeom>
          <a:solidFill>
            <a:srgbClr val="C8102E"/>
          </a:solidFill>
          <a:ln w="0">
            <a:solidFill>
              <a:srgbClr val="C8102E"/>
            </a:solidFill>
          </a:ln>
        </p:spPr>
        <p:txBody>
          <a:bodyPr/>
          <a:lstStyle/>
          <a:p>
            <a:endParaRPr/>
          </a:p>
        </p:txBody>
      </p:sp>
      <p:sp>
        <p:nvSpPr>
          <p:cNvPr id="11" name="Rectangle 10">
            <a:extLst>
              <a:ext uri="{FF2B5EF4-FFF2-40B4-BE49-F238E27FC236}">
                <a16:creationId xmlns:a16="http://schemas.microsoft.com/office/drawing/2014/main" id="{1104CFA1-8E67-4D20-861A-C7A79A5B0257}"/>
              </a:ext>
            </a:extLst>
          </p:cNvPr>
          <p:cNvSpPr>
            <a:spLocks noGrp="1"/>
          </p:cNvSpPr>
          <p:nvPr/>
        </p:nvSpPr>
        <p:spPr>
          <a:xfrm>
            <a:off x="895350" y="2600325"/>
            <a:ext cx="474345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Venue and Site Manager and Stage Managers</a:t>
            </a:r>
          </a:p>
        </p:txBody>
      </p:sp>
      <p:sp>
        <p:nvSpPr>
          <p:cNvPr id="12" name="Rectangle 11">
            <a:extLst>
              <a:ext uri="{FF2B5EF4-FFF2-40B4-BE49-F238E27FC236}">
                <a16:creationId xmlns:a16="http://schemas.microsoft.com/office/drawing/2014/main" id="{CF1032FA-83D1-4436-87BC-12143A3A0D90}"/>
              </a:ext>
            </a:extLst>
          </p:cNvPr>
          <p:cNvSpPr>
            <a:spLocks noGrp="1"/>
          </p:cNvSpPr>
          <p:nvPr/>
        </p:nvSpPr>
        <p:spPr>
          <a:xfrm>
            <a:off x="685800" y="3228975"/>
            <a:ext cx="76200" cy="76200"/>
          </a:xfrm>
          <a:prstGeom prst="rect">
            <a:avLst/>
          </a:prstGeom>
          <a:solidFill>
            <a:srgbClr val="C8102E"/>
          </a:solidFill>
          <a:ln w="0">
            <a:solidFill>
              <a:srgbClr val="C8102E"/>
            </a:solidFill>
          </a:ln>
        </p:spPr>
        <p:txBody>
          <a:bodyPr/>
          <a:lstStyle/>
          <a:p>
            <a:endParaRPr/>
          </a:p>
        </p:txBody>
      </p:sp>
      <p:sp>
        <p:nvSpPr>
          <p:cNvPr id="13" name="Rectangle 12">
            <a:extLst>
              <a:ext uri="{FF2B5EF4-FFF2-40B4-BE49-F238E27FC236}">
                <a16:creationId xmlns:a16="http://schemas.microsoft.com/office/drawing/2014/main" id="{C1F25D5D-EB0F-457C-B3DA-3E69AA738895}"/>
              </a:ext>
            </a:extLst>
          </p:cNvPr>
          <p:cNvSpPr>
            <a:spLocks noGrp="1"/>
          </p:cNvSpPr>
          <p:nvPr/>
        </p:nvSpPr>
        <p:spPr>
          <a:xfrm>
            <a:off x="895350" y="3152775"/>
            <a:ext cx="474345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Participant, Hospitality, and Travel Managers</a:t>
            </a:r>
          </a:p>
        </p:txBody>
      </p:sp>
      <p:sp>
        <p:nvSpPr>
          <p:cNvPr id="14" name="Rectangle 13">
            <a:extLst>
              <a:ext uri="{FF2B5EF4-FFF2-40B4-BE49-F238E27FC236}">
                <a16:creationId xmlns:a16="http://schemas.microsoft.com/office/drawing/2014/main" id="{FF0567FA-EB71-4512-BC49-234F65CAA9FB}"/>
              </a:ext>
            </a:extLst>
          </p:cNvPr>
          <p:cNvSpPr>
            <a:spLocks noGrp="1"/>
          </p:cNvSpPr>
          <p:nvPr/>
        </p:nvSpPr>
        <p:spPr>
          <a:xfrm>
            <a:off x="685800" y="3781425"/>
            <a:ext cx="76200" cy="76200"/>
          </a:xfrm>
          <a:prstGeom prst="rect">
            <a:avLst/>
          </a:prstGeom>
          <a:solidFill>
            <a:srgbClr val="C8102E"/>
          </a:solidFill>
          <a:ln w="0">
            <a:solidFill>
              <a:srgbClr val="C8102E"/>
            </a:solidFill>
          </a:ln>
        </p:spPr>
        <p:txBody>
          <a:bodyPr/>
          <a:lstStyle/>
          <a:p>
            <a:endParaRPr/>
          </a:p>
        </p:txBody>
      </p:sp>
      <p:sp>
        <p:nvSpPr>
          <p:cNvPr id="15" name="Rectangle 14">
            <a:extLst>
              <a:ext uri="{FF2B5EF4-FFF2-40B4-BE49-F238E27FC236}">
                <a16:creationId xmlns:a16="http://schemas.microsoft.com/office/drawing/2014/main" id="{0D091934-221B-4ED9-BA27-79017BFB867E}"/>
              </a:ext>
            </a:extLst>
          </p:cNvPr>
          <p:cNvSpPr>
            <a:spLocks noGrp="1"/>
          </p:cNvSpPr>
          <p:nvPr/>
        </p:nvSpPr>
        <p:spPr>
          <a:xfrm>
            <a:off x="895350" y="3705225"/>
            <a:ext cx="474345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Ticketing, Audience, and Volunteer Managers</a:t>
            </a:r>
          </a:p>
        </p:txBody>
      </p:sp>
      <p:sp>
        <p:nvSpPr>
          <p:cNvPr id="16" name="Rectangle 15">
            <a:extLst>
              <a:ext uri="{FF2B5EF4-FFF2-40B4-BE49-F238E27FC236}">
                <a16:creationId xmlns:a16="http://schemas.microsoft.com/office/drawing/2014/main" id="{ABCDF4A4-D7F4-417A-B72B-76D86972F10C}"/>
              </a:ext>
            </a:extLst>
          </p:cNvPr>
          <p:cNvSpPr>
            <a:spLocks noGrp="1"/>
          </p:cNvSpPr>
          <p:nvPr/>
        </p:nvSpPr>
        <p:spPr>
          <a:xfrm>
            <a:off x="685800" y="4333875"/>
            <a:ext cx="76200" cy="76200"/>
          </a:xfrm>
          <a:prstGeom prst="rect">
            <a:avLst/>
          </a:prstGeom>
          <a:solidFill>
            <a:srgbClr val="C8102E"/>
          </a:solidFill>
          <a:ln w="0">
            <a:solidFill>
              <a:srgbClr val="C8102E"/>
            </a:solidFill>
          </a:ln>
        </p:spPr>
        <p:txBody>
          <a:bodyPr/>
          <a:lstStyle/>
          <a:p>
            <a:endParaRPr/>
          </a:p>
        </p:txBody>
      </p:sp>
      <p:sp>
        <p:nvSpPr>
          <p:cNvPr id="17" name="Rectangle 16">
            <a:extLst>
              <a:ext uri="{FF2B5EF4-FFF2-40B4-BE49-F238E27FC236}">
                <a16:creationId xmlns:a16="http://schemas.microsoft.com/office/drawing/2014/main" id="{13B40C77-C58F-425E-9337-9AAC21DE1117}"/>
              </a:ext>
            </a:extLst>
          </p:cNvPr>
          <p:cNvSpPr>
            <a:spLocks noGrp="1"/>
          </p:cNvSpPr>
          <p:nvPr/>
        </p:nvSpPr>
        <p:spPr>
          <a:xfrm>
            <a:off x="895350" y="4257675"/>
            <a:ext cx="474345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Security, medical, art installation, and retail leads</a:t>
            </a:r>
          </a:p>
        </p:txBody>
      </p:sp>
      <p:sp>
        <p:nvSpPr>
          <p:cNvPr id="18" name="Rectangle 17">
            <a:extLst>
              <a:ext uri="{FF2B5EF4-FFF2-40B4-BE49-F238E27FC236}">
                <a16:creationId xmlns:a16="http://schemas.microsoft.com/office/drawing/2014/main" id="{B1A74693-C123-4E49-84AF-7F29ADCB9674}"/>
              </a:ext>
            </a:extLst>
          </p:cNvPr>
          <p:cNvSpPr>
            <a:spLocks noGrp="1"/>
          </p:cNvSpPr>
          <p:nvPr/>
        </p:nvSpPr>
        <p:spPr>
          <a:xfrm>
            <a:off x="6048375" y="1762125"/>
            <a:ext cx="19050" cy="3524250"/>
          </a:xfrm>
          <a:prstGeom prst="rect">
            <a:avLst/>
          </a:prstGeom>
          <a:solidFill>
            <a:srgbClr val="C9D1D9"/>
          </a:solidFill>
          <a:ln w="0">
            <a:solidFill>
              <a:srgbClr val="C9D1D9"/>
            </a:solidFill>
          </a:ln>
        </p:spPr>
        <p:txBody>
          <a:bodyPr/>
          <a:lstStyle/>
          <a:p>
            <a:endParaRPr/>
          </a:p>
        </p:txBody>
      </p:sp>
      <p:sp>
        <p:nvSpPr>
          <p:cNvPr id="19" name="Rectangle 18">
            <a:extLst>
              <a:ext uri="{FF2B5EF4-FFF2-40B4-BE49-F238E27FC236}">
                <a16:creationId xmlns:a16="http://schemas.microsoft.com/office/drawing/2014/main" id="{79AE8860-6FE3-4E99-BF51-B1EEFE2AB2A2}"/>
              </a:ext>
            </a:extLst>
          </p:cNvPr>
          <p:cNvSpPr>
            <a:spLocks noGrp="1"/>
          </p:cNvSpPr>
          <p:nvPr/>
        </p:nvSpPr>
        <p:spPr>
          <a:xfrm>
            <a:off x="6477000" y="166687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OUTSIDE FIRMS</a:t>
            </a:r>
          </a:p>
        </p:txBody>
      </p:sp>
      <p:sp>
        <p:nvSpPr>
          <p:cNvPr id="20" name="Rectangle 19">
            <a:extLst>
              <a:ext uri="{FF2B5EF4-FFF2-40B4-BE49-F238E27FC236}">
                <a16:creationId xmlns:a16="http://schemas.microsoft.com/office/drawing/2014/main" id="{8F66B6B7-0660-43F5-B3C4-E4DF82087396}"/>
              </a:ext>
            </a:extLst>
          </p:cNvPr>
          <p:cNvSpPr>
            <a:spLocks noGrp="1"/>
          </p:cNvSpPr>
          <p:nvPr/>
        </p:nvSpPr>
        <p:spPr>
          <a:xfrm>
            <a:off x="6477000" y="2124075"/>
            <a:ext cx="76200" cy="76200"/>
          </a:xfrm>
          <a:prstGeom prst="rect">
            <a:avLst/>
          </a:prstGeom>
          <a:solidFill>
            <a:srgbClr val="C8102E"/>
          </a:solidFill>
          <a:ln w="0">
            <a:solidFill>
              <a:srgbClr val="C8102E"/>
            </a:solidFill>
          </a:ln>
        </p:spPr>
        <p:txBody>
          <a:bodyPr/>
          <a:lstStyle/>
          <a:p>
            <a:endParaRPr/>
          </a:p>
        </p:txBody>
      </p:sp>
      <p:sp>
        <p:nvSpPr>
          <p:cNvPr id="21" name="Rectangle 20">
            <a:extLst>
              <a:ext uri="{FF2B5EF4-FFF2-40B4-BE49-F238E27FC236}">
                <a16:creationId xmlns:a16="http://schemas.microsoft.com/office/drawing/2014/main" id="{5D4AD18E-FDE7-4929-B3C9-6CC3FA5851A5}"/>
              </a:ext>
            </a:extLst>
          </p:cNvPr>
          <p:cNvSpPr>
            <a:spLocks noGrp="1"/>
          </p:cNvSpPr>
          <p:nvPr/>
        </p:nvSpPr>
        <p:spPr>
          <a:xfrm>
            <a:off x="6686550" y="2047875"/>
            <a:ext cx="464820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Legal, accounting, payroll, insurance, and risk</a:t>
            </a:r>
          </a:p>
        </p:txBody>
      </p:sp>
      <p:sp>
        <p:nvSpPr>
          <p:cNvPr id="22" name="Rectangle 21">
            <a:extLst>
              <a:ext uri="{FF2B5EF4-FFF2-40B4-BE49-F238E27FC236}">
                <a16:creationId xmlns:a16="http://schemas.microsoft.com/office/drawing/2014/main" id="{FD1EC057-92BD-48AD-93AF-CFDBBBDFC903}"/>
              </a:ext>
            </a:extLst>
          </p:cNvPr>
          <p:cNvSpPr>
            <a:spLocks noGrp="1"/>
          </p:cNvSpPr>
          <p:nvPr/>
        </p:nvSpPr>
        <p:spPr>
          <a:xfrm>
            <a:off x="6477000" y="2790825"/>
            <a:ext cx="76200" cy="76200"/>
          </a:xfrm>
          <a:prstGeom prst="rect">
            <a:avLst/>
          </a:prstGeom>
          <a:solidFill>
            <a:srgbClr val="C8102E"/>
          </a:solidFill>
          <a:ln w="0">
            <a:solidFill>
              <a:srgbClr val="C8102E"/>
            </a:solidFill>
          </a:ln>
        </p:spPr>
        <p:txBody>
          <a:bodyPr/>
          <a:lstStyle/>
          <a:p>
            <a:endParaRPr/>
          </a:p>
        </p:txBody>
      </p:sp>
      <p:sp>
        <p:nvSpPr>
          <p:cNvPr id="23" name="Rectangle 22">
            <a:extLst>
              <a:ext uri="{FF2B5EF4-FFF2-40B4-BE49-F238E27FC236}">
                <a16:creationId xmlns:a16="http://schemas.microsoft.com/office/drawing/2014/main" id="{30E54E3C-B953-46E2-9CF2-25396EC5D1B5}"/>
              </a:ext>
            </a:extLst>
          </p:cNvPr>
          <p:cNvSpPr>
            <a:spLocks noGrp="1"/>
          </p:cNvSpPr>
          <p:nvPr/>
        </p:nvSpPr>
        <p:spPr>
          <a:xfrm>
            <a:off x="6686550" y="2714625"/>
            <a:ext cx="464820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Public relations, website, digital, and ticketing platform</a:t>
            </a:r>
          </a:p>
        </p:txBody>
      </p:sp>
      <p:sp>
        <p:nvSpPr>
          <p:cNvPr id="24" name="Rectangle 23">
            <a:extLst>
              <a:ext uri="{FF2B5EF4-FFF2-40B4-BE49-F238E27FC236}">
                <a16:creationId xmlns:a16="http://schemas.microsoft.com/office/drawing/2014/main" id="{C768B014-8568-49A2-AF6A-0EB9BB932B8B}"/>
              </a:ext>
            </a:extLst>
          </p:cNvPr>
          <p:cNvSpPr>
            <a:spLocks noGrp="1"/>
          </p:cNvSpPr>
          <p:nvPr/>
        </p:nvSpPr>
        <p:spPr>
          <a:xfrm>
            <a:off x="6477000" y="3457575"/>
            <a:ext cx="76200" cy="76200"/>
          </a:xfrm>
          <a:prstGeom prst="rect">
            <a:avLst/>
          </a:prstGeom>
          <a:solidFill>
            <a:srgbClr val="C8102E"/>
          </a:solidFill>
          <a:ln w="0">
            <a:solidFill>
              <a:srgbClr val="C8102E"/>
            </a:solidFill>
          </a:ln>
        </p:spPr>
        <p:txBody>
          <a:bodyPr/>
          <a:lstStyle/>
          <a:p>
            <a:endParaRPr/>
          </a:p>
        </p:txBody>
      </p:sp>
      <p:sp>
        <p:nvSpPr>
          <p:cNvPr id="25" name="Rectangle 24">
            <a:extLst>
              <a:ext uri="{FF2B5EF4-FFF2-40B4-BE49-F238E27FC236}">
                <a16:creationId xmlns:a16="http://schemas.microsoft.com/office/drawing/2014/main" id="{285EE548-B14E-46AA-89C1-260DA2B0ED24}"/>
              </a:ext>
            </a:extLst>
          </p:cNvPr>
          <p:cNvSpPr>
            <a:spLocks noGrp="1"/>
          </p:cNvSpPr>
          <p:nvPr/>
        </p:nvSpPr>
        <p:spPr>
          <a:xfrm>
            <a:off x="6686550" y="3381375"/>
            <a:ext cx="464820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Technical production, security, and medical services</a:t>
            </a:r>
          </a:p>
        </p:txBody>
      </p:sp>
      <p:sp>
        <p:nvSpPr>
          <p:cNvPr id="26" name="Rectangle 25">
            <a:extLst>
              <a:ext uri="{FF2B5EF4-FFF2-40B4-BE49-F238E27FC236}">
                <a16:creationId xmlns:a16="http://schemas.microsoft.com/office/drawing/2014/main" id="{78B4DC9B-047A-4AA4-AA6A-5B6AC7D4381C}"/>
              </a:ext>
            </a:extLst>
          </p:cNvPr>
          <p:cNvSpPr>
            <a:spLocks noGrp="1"/>
          </p:cNvSpPr>
          <p:nvPr/>
        </p:nvSpPr>
        <p:spPr>
          <a:xfrm>
            <a:off x="6477000" y="4124325"/>
            <a:ext cx="76200" cy="76200"/>
          </a:xfrm>
          <a:prstGeom prst="rect">
            <a:avLst/>
          </a:prstGeom>
          <a:solidFill>
            <a:srgbClr val="C8102E"/>
          </a:solidFill>
          <a:ln w="0">
            <a:solidFill>
              <a:srgbClr val="C8102E"/>
            </a:solidFill>
          </a:ln>
        </p:spPr>
        <p:txBody>
          <a:bodyPr/>
          <a:lstStyle/>
          <a:p>
            <a:endParaRPr/>
          </a:p>
        </p:txBody>
      </p:sp>
      <p:sp>
        <p:nvSpPr>
          <p:cNvPr id="27" name="Rectangle 26">
            <a:extLst>
              <a:ext uri="{FF2B5EF4-FFF2-40B4-BE49-F238E27FC236}">
                <a16:creationId xmlns:a16="http://schemas.microsoft.com/office/drawing/2014/main" id="{257C8C97-D2EB-4E0E-98D2-11DC51DCB17B}"/>
              </a:ext>
            </a:extLst>
          </p:cNvPr>
          <p:cNvSpPr>
            <a:spLocks noGrp="1"/>
          </p:cNvSpPr>
          <p:nvPr/>
        </p:nvSpPr>
        <p:spPr>
          <a:xfrm>
            <a:off x="6686550" y="4048125"/>
            <a:ext cx="4648200" cy="32385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Catering, transportation, printing, signage, and merchandise</a:t>
            </a:r>
          </a:p>
        </p:txBody>
      </p:sp>
      <p:sp>
        <p:nvSpPr>
          <p:cNvPr id="28" name="Rectangle 27">
            <a:extLst>
              <a:ext uri="{FF2B5EF4-FFF2-40B4-BE49-F238E27FC236}">
                <a16:creationId xmlns:a16="http://schemas.microsoft.com/office/drawing/2014/main" id="{8E6F75C4-F65B-4C4A-854F-34BA11D81FBF}"/>
              </a:ext>
            </a:extLst>
          </p:cNvPr>
          <p:cNvSpPr>
            <a:spLocks noGrp="1"/>
          </p:cNvSpPr>
          <p:nvPr/>
        </p:nvSpPr>
        <p:spPr>
          <a:xfrm>
            <a:off x="685800" y="5619750"/>
            <a:ext cx="10820400" cy="5524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The Lead Producer should issue the Dallas staffing and procurement schedule by October 31, 2026. Every commitment requires a written scope, price, approval authority, and budget source.</a:t>
            </a:r>
          </a:p>
        </p:txBody>
      </p:sp>
    </p:spTree>
    <p:extLst>
      <p:ext uri="{BB962C8B-B14F-4D97-AF65-F5344CB8AC3E}">
        <p14:creationId xmlns:p14="http://schemas.microsoft.com/office/powerpoint/2010/main" val="1156488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DC353EC-F076-4D15-A4E4-14FB8789B783}"/>
              </a:ext>
            </a:extLst>
          </p:cNvPr>
          <p:cNvSpPr>
            <a:spLocks noGrp="1"/>
          </p:cNvSpPr>
          <p:nvPr/>
        </p:nvSpPr>
        <p:spPr>
          <a:xfrm>
            <a:off x="685800" y="495300"/>
            <a:ext cx="238125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PLANNING CALENDAR</a:t>
            </a:r>
          </a:p>
        </p:txBody>
      </p:sp>
      <p:sp>
        <p:nvSpPr>
          <p:cNvPr id="2" name="Rectangle 1">
            <a:extLst>
              <a:ext uri="{FF2B5EF4-FFF2-40B4-BE49-F238E27FC236}">
                <a16:creationId xmlns:a16="http://schemas.microsoft.com/office/drawing/2014/main" id="{838A9620-6CC3-4320-BCF8-966F4DBDFA76}"/>
              </a:ext>
            </a:extLst>
          </p:cNvPr>
          <p:cNvSpPr>
            <a:spLocks noGrp="1"/>
          </p:cNvSpPr>
          <p:nvPr/>
        </p:nvSpPr>
        <p:spPr>
          <a:xfrm>
            <a:off x="685800" y="742950"/>
            <a:ext cx="9525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Schedule of activities</a:t>
            </a:r>
          </a:p>
        </p:txBody>
      </p:sp>
      <p:sp>
        <p:nvSpPr>
          <p:cNvPr id="3" name="Rectangle 2">
            <a:extLst>
              <a:ext uri="{FF2B5EF4-FFF2-40B4-BE49-F238E27FC236}">
                <a16:creationId xmlns:a16="http://schemas.microsoft.com/office/drawing/2014/main" id="{CD7A3B31-9DDA-4CC8-9BEF-E7806ED706C1}"/>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62350C1D-FC5C-4B61-ACEC-914CCF5FE42C}"/>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23</a:t>
            </a:r>
          </a:p>
        </p:txBody>
      </p:sp>
      <p:sp>
        <p:nvSpPr>
          <p:cNvPr id="5" name="Rectangle 4">
            <a:extLst>
              <a:ext uri="{FF2B5EF4-FFF2-40B4-BE49-F238E27FC236}">
                <a16:creationId xmlns:a16="http://schemas.microsoft.com/office/drawing/2014/main" id="{BEF71C9E-29D1-406F-8429-472076F0D1A4}"/>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07EBC5BD-0E3E-491D-8B23-F5F2CDAF8FBD}"/>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E3D0505B-2B97-46AD-84C3-3412CEE72B13}"/>
              </a:ext>
            </a:extLst>
          </p:cNvPr>
          <p:cNvSpPr>
            <a:spLocks noGrp="1"/>
          </p:cNvSpPr>
          <p:nvPr/>
        </p:nvSpPr>
        <p:spPr>
          <a:xfrm>
            <a:off x="685800" y="1600200"/>
            <a:ext cx="2476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DATE</a:t>
            </a:r>
          </a:p>
        </p:txBody>
      </p:sp>
      <p:sp>
        <p:nvSpPr>
          <p:cNvPr id="8" name="Rectangle 7">
            <a:extLst>
              <a:ext uri="{FF2B5EF4-FFF2-40B4-BE49-F238E27FC236}">
                <a16:creationId xmlns:a16="http://schemas.microsoft.com/office/drawing/2014/main" id="{8862CACC-0CA9-4DDB-97EA-9B122B8A14E5}"/>
              </a:ext>
            </a:extLst>
          </p:cNvPr>
          <p:cNvSpPr>
            <a:spLocks noGrp="1"/>
          </p:cNvSpPr>
          <p:nvPr/>
        </p:nvSpPr>
        <p:spPr>
          <a:xfrm>
            <a:off x="3143250" y="1600200"/>
            <a:ext cx="809625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ACTIVITY AND DECISION</a:t>
            </a:r>
          </a:p>
        </p:txBody>
      </p:sp>
      <p:sp>
        <p:nvSpPr>
          <p:cNvPr id="9" name="Rectangle 8">
            <a:extLst>
              <a:ext uri="{FF2B5EF4-FFF2-40B4-BE49-F238E27FC236}">
                <a16:creationId xmlns:a16="http://schemas.microsoft.com/office/drawing/2014/main" id="{9E734753-982E-409B-9063-72B56112B835}"/>
              </a:ext>
            </a:extLst>
          </p:cNvPr>
          <p:cNvSpPr>
            <a:spLocks noGrp="1"/>
          </p:cNvSpPr>
          <p:nvPr/>
        </p:nvSpPr>
        <p:spPr>
          <a:xfrm>
            <a:off x="685800" y="1885950"/>
            <a:ext cx="10820400" cy="19050"/>
          </a:xfrm>
          <a:prstGeom prst="rect">
            <a:avLst/>
          </a:prstGeom>
          <a:solidFill>
            <a:srgbClr val="17243A"/>
          </a:solidFill>
          <a:ln w="0">
            <a:solidFill>
              <a:srgbClr val="17243A"/>
            </a:solidFill>
          </a:ln>
        </p:spPr>
        <p:txBody>
          <a:bodyPr/>
          <a:lstStyle/>
          <a:p>
            <a:endParaRPr/>
          </a:p>
        </p:txBody>
      </p:sp>
      <p:sp>
        <p:nvSpPr>
          <p:cNvPr id="10" name="Rectangle 9">
            <a:extLst>
              <a:ext uri="{FF2B5EF4-FFF2-40B4-BE49-F238E27FC236}">
                <a16:creationId xmlns:a16="http://schemas.microsoft.com/office/drawing/2014/main" id="{393F9C69-EC5B-4DE2-91C6-291FE413968C}"/>
              </a:ext>
            </a:extLst>
          </p:cNvPr>
          <p:cNvSpPr>
            <a:spLocks noGrp="1"/>
          </p:cNvSpPr>
          <p:nvPr/>
        </p:nvSpPr>
        <p:spPr>
          <a:xfrm>
            <a:off x="781050" y="2057400"/>
            <a:ext cx="2238375" cy="247650"/>
          </a:xfrm>
          <a:prstGeom prst="rect">
            <a:avLst/>
          </a:prstGeom>
          <a:noFill/>
          <a:ln w="0">
            <a:noFill/>
          </a:ln>
        </p:spPr>
        <p:txBody>
          <a:bodyPr anchor="t">
            <a:normAutofit/>
          </a:bodyPr>
          <a:lstStyle/>
          <a:p>
            <a:pPr>
              <a:buNone/>
              <a:defRPr sz="945" b="1">
                <a:solidFill>
                  <a:srgbClr val="17243A"/>
                </a:solidFill>
                <a:latin typeface="Avenir Next"/>
                <a:ea typeface="Avenir Next"/>
                <a:cs typeface="Avenir Next"/>
              </a:defRPr>
            </a:pPr>
            <a:r>
              <a:rPr sz="945" b="1">
                <a:solidFill>
                  <a:srgbClr val="17243A"/>
                </a:solidFill>
                <a:latin typeface="Avenir Next"/>
                <a:ea typeface="Avenir Next"/>
                <a:cs typeface="Avenir Next"/>
              </a:rPr>
              <a:t>SEP 1 to SEP 30</a:t>
            </a:r>
          </a:p>
        </p:txBody>
      </p:sp>
      <p:sp>
        <p:nvSpPr>
          <p:cNvPr id="11" name="Rectangle 10">
            <a:extLst>
              <a:ext uri="{FF2B5EF4-FFF2-40B4-BE49-F238E27FC236}">
                <a16:creationId xmlns:a16="http://schemas.microsoft.com/office/drawing/2014/main" id="{17B1A85E-0916-4C51-8BA3-1F624DA5C628}"/>
              </a:ext>
            </a:extLst>
          </p:cNvPr>
          <p:cNvSpPr>
            <a:spLocks noGrp="1"/>
          </p:cNvSpPr>
          <p:nvPr/>
        </p:nvSpPr>
        <p:spPr>
          <a:xfrm>
            <a:off x="3190875" y="2057400"/>
            <a:ext cx="8096250" cy="266700"/>
          </a:xfrm>
          <a:prstGeom prst="rect">
            <a:avLst/>
          </a:prstGeom>
          <a:noFill/>
          <a:ln w="0">
            <a:noFill/>
          </a:ln>
        </p:spPr>
        <p:txBody>
          <a:bodyPr anchor="t">
            <a:normAutofit fontScale="100000"/>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Founder preparation, sponsor invitation, contract budget and candidates. Outreach awaits permission.</a:t>
            </a:r>
          </a:p>
        </p:txBody>
      </p:sp>
      <p:sp>
        <p:nvSpPr>
          <p:cNvPr id="12" name="Rectangle 11">
            <a:extLst>
              <a:ext uri="{FF2B5EF4-FFF2-40B4-BE49-F238E27FC236}">
                <a16:creationId xmlns:a16="http://schemas.microsoft.com/office/drawing/2014/main" id="{BCB16494-CE40-43B4-BAA2-17D3AC84E72B}"/>
              </a:ext>
            </a:extLst>
          </p:cNvPr>
          <p:cNvSpPr>
            <a:spLocks noGrp="1"/>
          </p:cNvSpPr>
          <p:nvPr/>
        </p:nvSpPr>
        <p:spPr>
          <a:xfrm>
            <a:off x="685800" y="2400300"/>
            <a:ext cx="10820400" cy="342900"/>
          </a:xfrm>
          <a:prstGeom prst="rect">
            <a:avLst/>
          </a:prstGeom>
          <a:solidFill>
            <a:srgbClr val="F4F6F8"/>
          </a:solidFill>
          <a:ln w="0">
            <a:solidFill>
              <a:srgbClr val="F4F6F8"/>
            </a:solidFill>
          </a:ln>
        </p:spPr>
        <p:txBody>
          <a:bodyPr/>
          <a:lstStyle/>
          <a:p>
            <a:endParaRPr/>
          </a:p>
        </p:txBody>
      </p:sp>
      <p:sp>
        <p:nvSpPr>
          <p:cNvPr id="13" name="Rectangle 12">
            <a:extLst>
              <a:ext uri="{FF2B5EF4-FFF2-40B4-BE49-F238E27FC236}">
                <a16:creationId xmlns:a16="http://schemas.microsoft.com/office/drawing/2014/main" id="{6F809352-680E-498B-940D-150E6927D9D4}"/>
              </a:ext>
            </a:extLst>
          </p:cNvPr>
          <p:cNvSpPr>
            <a:spLocks noGrp="1"/>
          </p:cNvSpPr>
          <p:nvPr/>
        </p:nvSpPr>
        <p:spPr>
          <a:xfrm>
            <a:off x="781050" y="2438400"/>
            <a:ext cx="2238375" cy="247650"/>
          </a:xfrm>
          <a:prstGeom prst="rect">
            <a:avLst/>
          </a:prstGeom>
          <a:noFill/>
          <a:ln w="0">
            <a:noFill/>
          </a:ln>
        </p:spPr>
        <p:txBody>
          <a:bodyPr anchor="t">
            <a:normAutofit/>
          </a:bodyPr>
          <a:lstStyle/>
          <a:p>
            <a:pPr>
              <a:buNone/>
              <a:defRPr sz="945" b="1">
                <a:solidFill>
                  <a:srgbClr val="C8102E"/>
                </a:solidFill>
                <a:latin typeface="Avenir Next"/>
                <a:ea typeface="Avenir Next"/>
                <a:cs typeface="Avenir Next"/>
              </a:defRPr>
            </a:pPr>
            <a:r>
              <a:rPr sz="945" b="1">
                <a:solidFill>
                  <a:srgbClr val="C8102E"/>
                </a:solidFill>
                <a:latin typeface="Avenir Next"/>
                <a:ea typeface="Avenir Next"/>
                <a:cs typeface="Avenir Next"/>
              </a:rPr>
              <a:t>OCT 1</a:t>
            </a:r>
          </a:p>
        </p:txBody>
      </p:sp>
      <p:sp>
        <p:nvSpPr>
          <p:cNvPr id="14" name="Rectangle 13">
            <a:extLst>
              <a:ext uri="{FF2B5EF4-FFF2-40B4-BE49-F238E27FC236}">
                <a16:creationId xmlns:a16="http://schemas.microsoft.com/office/drawing/2014/main" id="{FD0B6780-F963-4776-9FF1-C834BF4C7EB6}"/>
              </a:ext>
            </a:extLst>
          </p:cNvPr>
          <p:cNvSpPr>
            <a:spLocks noGrp="1"/>
          </p:cNvSpPr>
          <p:nvPr/>
        </p:nvSpPr>
        <p:spPr>
          <a:xfrm>
            <a:off x="3190875" y="2438400"/>
            <a:ext cx="8096250" cy="266700"/>
          </a:xfrm>
          <a:prstGeom prst="rect">
            <a:avLst/>
          </a:prstGeom>
          <a:noFill/>
          <a:ln w="0">
            <a:noFill/>
          </a:ln>
        </p:spPr>
        <p:txBody>
          <a:bodyPr anchor="t">
            <a:normAutofit fontScale="100000"/>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Target for authorized development, subject to initial cash and signed scopes</a:t>
            </a:r>
          </a:p>
        </p:txBody>
      </p:sp>
      <p:sp>
        <p:nvSpPr>
          <p:cNvPr id="15" name="Rectangle 14">
            <a:extLst>
              <a:ext uri="{FF2B5EF4-FFF2-40B4-BE49-F238E27FC236}">
                <a16:creationId xmlns:a16="http://schemas.microsoft.com/office/drawing/2014/main" id="{538B0251-DEA8-49BC-BB14-6192E6532747}"/>
              </a:ext>
            </a:extLst>
          </p:cNvPr>
          <p:cNvSpPr>
            <a:spLocks noGrp="1"/>
          </p:cNvSpPr>
          <p:nvPr/>
        </p:nvSpPr>
        <p:spPr>
          <a:xfrm>
            <a:off x="781050" y="2819400"/>
            <a:ext cx="2238375" cy="247650"/>
          </a:xfrm>
          <a:prstGeom prst="rect">
            <a:avLst/>
          </a:prstGeom>
          <a:noFill/>
          <a:ln w="0">
            <a:noFill/>
          </a:ln>
        </p:spPr>
        <p:txBody>
          <a:bodyPr anchor="t">
            <a:normAutofit/>
          </a:bodyPr>
          <a:lstStyle/>
          <a:p>
            <a:pPr>
              <a:buNone/>
              <a:defRPr sz="945" b="1">
                <a:solidFill>
                  <a:srgbClr val="17243A"/>
                </a:solidFill>
                <a:latin typeface="Avenir Next"/>
                <a:ea typeface="Avenir Next"/>
                <a:cs typeface="Avenir Next"/>
              </a:defRPr>
            </a:pPr>
            <a:r>
              <a:rPr sz="945" b="1">
                <a:solidFill>
                  <a:srgbClr val="17243A"/>
                </a:solidFill>
                <a:latin typeface="Avenir Next"/>
                <a:ea typeface="Avenir Next"/>
                <a:cs typeface="Avenir Next"/>
              </a:rPr>
              <a:t>OCT 7 to OCT 31</a:t>
            </a:r>
          </a:p>
        </p:txBody>
      </p:sp>
      <p:sp>
        <p:nvSpPr>
          <p:cNvPr id="16" name="Rectangle 15">
            <a:extLst>
              <a:ext uri="{FF2B5EF4-FFF2-40B4-BE49-F238E27FC236}">
                <a16:creationId xmlns:a16="http://schemas.microsoft.com/office/drawing/2014/main" id="{6B467C77-2281-4423-A364-F7E629066A74}"/>
              </a:ext>
            </a:extLst>
          </p:cNvPr>
          <p:cNvSpPr>
            <a:spLocks noGrp="1"/>
          </p:cNvSpPr>
          <p:nvPr/>
        </p:nvSpPr>
        <p:spPr>
          <a:xfrm>
            <a:off x="3190875" y="2819400"/>
            <a:ext cx="8096250" cy="266700"/>
          </a:xfrm>
          <a:prstGeom prst="rect">
            <a:avLst/>
          </a:prstGeom>
          <a:noFill/>
          <a:ln w="0">
            <a:noFill/>
          </a:ln>
        </p:spPr>
        <p:txBody>
          <a:bodyPr anchor="t">
            <a:normAutofit fontScale="100000"/>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Subject to approval: parallel speaker, music, sponsor and venue discussions with contracted production support</a:t>
            </a:r>
          </a:p>
        </p:txBody>
      </p:sp>
      <p:sp>
        <p:nvSpPr>
          <p:cNvPr id="17" name="Rectangle 16">
            <a:extLst>
              <a:ext uri="{FF2B5EF4-FFF2-40B4-BE49-F238E27FC236}">
                <a16:creationId xmlns:a16="http://schemas.microsoft.com/office/drawing/2014/main" id="{238B1053-66D2-4190-B3B4-7D602D10841A}"/>
              </a:ext>
            </a:extLst>
          </p:cNvPr>
          <p:cNvSpPr>
            <a:spLocks noGrp="1"/>
          </p:cNvSpPr>
          <p:nvPr/>
        </p:nvSpPr>
        <p:spPr>
          <a:xfrm>
            <a:off x="685800" y="3162300"/>
            <a:ext cx="10820400" cy="342900"/>
          </a:xfrm>
          <a:prstGeom prst="rect">
            <a:avLst/>
          </a:prstGeom>
          <a:solidFill>
            <a:srgbClr val="F4F6F8"/>
          </a:solidFill>
          <a:ln w="0">
            <a:solidFill>
              <a:srgbClr val="F4F6F8"/>
            </a:solidFill>
          </a:ln>
        </p:spPr>
        <p:txBody>
          <a:bodyPr/>
          <a:lstStyle/>
          <a:p>
            <a:endParaRPr/>
          </a:p>
        </p:txBody>
      </p:sp>
      <p:sp>
        <p:nvSpPr>
          <p:cNvPr id="18" name="Rectangle 17">
            <a:extLst>
              <a:ext uri="{FF2B5EF4-FFF2-40B4-BE49-F238E27FC236}">
                <a16:creationId xmlns:a16="http://schemas.microsoft.com/office/drawing/2014/main" id="{967B714A-3EF2-4A18-834A-56A85AD72D4A}"/>
              </a:ext>
            </a:extLst>
          </p:cNvPr>
          <p:cNvSpPr>
            <a:spLocks noGrp="1"/>
          </p:cNvSpPr>
          <p:nvPr/>
        </p:nvSpPr>
        <p:spPr>
          <a:xfrm>
            <a:off x="781050" y="3200400"/>
            <a:ext cx="2238375" cy="247650"/>
          </a:xfrm>
          <a:prstGeom prst="rect">
            <a:avLst/>
          </a:prstGeom>
          <a:noFill/>
          <a:ln w="0">
            <a:noFill/>
          </a:ln>
        </p:spPr>
        <p:txBody>
          <a:bodyPr anchor="t">
            <a:normAutofit/>
          </a:bodyPr>
          <a:lstStyle/>
          <a:p>
            <a:pPr>
              <a:buNone/>
              <a:defRPr sz="945" b="1">
                <a:solidFill>
                  <a:srgbClr val="17243A"/>
                </a:solidFill>
                <a:latin typeface="Avenir Next"/>
                <a:ea typeface="Avenir Next"/>
                <a:cs typeface="Avenir Next"/>
              </a:defRPr>
            </a:pPr>
            <a:r>
              <a:rPr sz="945" b="1">
                <a:solidFill>
                  <a:srgbClr val="17243A"/>
                </a:solidFill>
                <a:latin typeface="Avenir Next"/>
                <a:ea typeface="Avenir Next"/>
                <a:cs typeface="Avenir Next"/>
              </a:rPr>
              <a:t>NOVEMBER</a:t>
            </a:r>
          </a:p>
        </p:txBody>
      </p:sp>
      <p:sp>
        <p:nvSpPr>
          <p:cNvPr id="19" name="Rectangle 18">
            <a:extLst>
              <a:ext uri="{FF2B5EF4-FFF2-40B4-BE49-F238E27FC236}">
                <a16:creationId xmlns:a16="http://schemas.microsoft.com/office/drawing/2014/main" id="{5121C49E-7B2B-4994-B09C-549B5BE3796F}"/>
              </a:ext>
            </a:extLst>
          </p:cNvPr>
          <p:cNvSpPr>
            <a:spLocks noGrp="1"/>
          </p:cNvSpPr>
          <p:nvPr/>
        </p:nvSpPr>
        <p:spPr>
          <a:xfrm>
            <a:off x="3190875" y="3200400"/>
            <a:ext cx="8096250" cy="266700"/>
          </a:xfrm>
          <a:prstGeom prst="rect">
            <a:avLst/>
          </a:prstGeom>
          <a:noFill/>
          <a:ln w="0">
            <a:noFill/>
          </a:ln>
        </p:spPr>
        <p:txBody>
          <a:bodyPr anchor="t">
            <a:normAutofit/>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Formal Freedom House approval at the Sea Island Board of Directors meeting; communications remain private until release clearance</a:t>
            </a:r>
          </a:p>
        </p:txBody>
      </p:sp>
      <p:sp>
        <p:nvSpPr>
          <p:cNvPr id="20" name="Rectangle 19">
            <a:extLst>
              <a:ext uri="{FF2B5EF4-FFF2-40B4-BE49-F238E27FC236}">
                <a16:creationId xmlns:a16="http://schemas.microsoft.com/office/drawing/2014/main" id="{137BC26B-4BE7-432F-A97D-61FBAD4558ED}"/>
              </a:ext>
            </a:extLst>
          </p:cNvPr>
          <p:cNvSpPr>
            <a:spLocks noGrp="1"/>
          </p:cNvSpPr>
          <p:nvPr/>
        </p:nvSpPr>
        <p:spPr>
          <a:xfrm>
            <a:off x="781050" y="3581400"/>
            <a:ext cx="2238375" cy="247650"/>
          </a:xfrm>
          <a:prstGeom prst="rect">
            <a:avLst/>
          </a:prstGeom>
          <a:noFill/>
          <a:ln w="0">
            <a:noFill/>
          </a:ln>
        </p:spPr>
        <p:txBody>
          <a:bodyPr anchor="t">
            <a:normAutofit/>
          </a:bodyPr>
          <a:lstStyle/>
          <a:p>
            <a:pPr>
              <a:buNone/>
              <a:defRPr sz="945" b="1">
                <a:solidFill>
                  <a:srgbClr val="17243A"/>
                </a:solidFill>
                <a:latin typeface="Avenir Next"/>
                <a:ea typeface="Avenir Next"/>
                <a:cs typeface="Avenir Next"/>
              </a:defRPr>
            </a:pPr>
            <a:r>
              <a:rPr sz="945" b="1">
                <a:solidFill>
                  <a:srgbClr val="17243A"/>
                </a:solidFill>
                <a:latin typeface="Avenir Next"/>
                <a:ea typeface="Avenir Next"/>
                <a:cs typeface="Avenir Next"/>
              </a:rPr>
              <a:t>DECEMBER</a:t>
            </a:r>
          </a:p>
        </p:txBody>
      </p:sp>
      <p:sp>
        <p:nvSpPr>
          <p:cNvPr id="21" name="Rectangle 20">
            <a:extLst>
              <a:ext uri="{FF2B5EF4-FFF2-40B4-BE49-F238E27FC236}">
                <a16:creationId xmlns:a16="http://schemas.microsoft.com/office/drawing/2014/main" id="{2862557A-D91D-413C-93F9-F84B508063EF}"/>
              </a:ext>
            </a:extLst>
          </p:cNvPr>
          <p:cNvSpPr>
            <a:spLocks noGrp="1"/>
          </p:cNvSpPr>
          <p:nvPr/>
        </p:nvSpPr>
        <p:spPr>
          <a:xfrm>
            <a:off x="3190875" y="3581400"/>
            <a:ext cx="8096250" cy="266700"/>
          </a:xfrm>
          <a:prstGeom prst="rect">
            <a:avLst/>
          </a:prstGeom>
          <a:noFill/>
          <a:ln w="0">
            <a:noFill/>
          </a:ln>
        </p:spPr>
        <p:txBody>
          <a:bodyPr anchor="t">
            <a:normAutofit/>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Venue, vendors, principal sponsors, program structure, contracts, and insurance</a:t>
            </a:r>
          </a:p>
        </p:txBody>
      </p:sp>
      <p:sp>
        <p:nvSpPr>
          <p:cNvPr id="22" name="Rectangle 21">
            <a:extLst>
              <a:ext uri="{FF2B5EF4-FFF2-40B4-BE49-F238E27FC236}">
                <a16:creationId xmlns:a16="http://schemas.microsoft.com/office/drawing/2014/main" id="{D47BB052-7958-41BB-BAC6-EE8495856DAB}"/>
              </a:ext>
            </a:extLst>
          </p:cNvPr>
          <p:cNvSpPr>
            <a:spLocks noGrp="1"/>
          </p:cNvSpPr>
          <p:nvPr/>
        </p:nvSpPr>
        <p:spPr>
          <a:xfrm>
            <a:off x="685800" y="3924300"/>
            <a:ext cx="10820400" cy="342900"/>
          </a:xfrm>
          <a:prstGeom prst="rect">
            <a:avLst/>
          </a:prstGeom>
          <a:solidFill>
            <a:srgbClr val="F4F6F8"/>
          </a:solidFill>
          <a:ln w="0">
            <a:solidFill>
              <a:srgbClr val="F4F6F8"/>
            </a:solidFill>
          </a:ln>
        </p:spPr>
        <p:txBody>
          <a:bodyPr/>
          <a:lstStyle/>
          <a:p>
            <a:endParaRPr/>
          </a:p>
        </p:txBody>
      </p:sp>
      <p:sp>
        <p:nvSpPr>
          <p:cNvPr id="23" name="Rectangle 22">
            <a:extLst>
              <a:ext uri="{FF2B5EF4-FFF2-40B4-BE49-F238E27FC236}">
                <a16:creationId xmlns:a16="http://schemas.microsoft.com/office/drawing/2014/main" id="{DC423310-73CA-4B12-B771-2A3081F28F26}"/>
              </a:ext>
            </a:extLst>
          </p:cNvPr>
          <p:cNvSpPr>
            <a:spLocks noGrp="1"/>
          </p:cNvSpPr>
          <p:nvPr/>
        </p:nvSpPr>
        <p:spPr>
          <a:xfrm>
            <a:off x="781050" y="3962400"/>
            <a:ext cx="2238375" cy="247650"/>
          </a:xfrm>
          <a:prstGeom prst="rect">
            <a:avLst/>
          </a:prstGeom>
          <a:noFill/>
          <a:ln w="0">
            <a:noFill/>
          </a:ln>
        </p:spPr>
        <p:txBody>
          <a:bodyPr anchor="t">
            <a:normAutofit/>
          </a:bodyPr>
          <a:lstStyle/>
          <a:p>
            <a:pPr>
              <a:buNone/>
              <a:defRPr sz="945" b="1">
                <a:solidFill>
                  <a:srgbClr val="17243A"/>
                </a:solidFill>
                <a:latin typeface="Avenir Next"/>
                <a:ea typeface="Avenir Next"/>
                <a:cs typeface="Avenir Next"/>
              </a:defRPr>
            </a:pPr>
            <a:r>
              <a:rPr sz="945" b="1">
                <a:solidFill>
                  <a:srgbClr val="17243A"/>
                </a:solidFill>
                <a:latin typeface="Avenir Next"/>
                <a:ea typeface="Avenir Next"/>
                <a:cs typeface="Avenir Next"/>
              </a:rPr>
              <a:t>JANUARY</a:t>
            </a:r>
          </a:p>
        </p:txBody>
      </p:sp>
      <p:sp>
        <p:nvSpPr>
          <p:cNvPr id="24" name="Rectangle 23">
            <a:extLst>
              <a:ext uri="{FF2B5EF4-FFF2-40B4-BE49-F238E27FC236}">
                <a16:creationId xmlns:a16="http://schemas.microsoft.com/office/drawing/2014/main" id="{A1E673EA-85CC-4855-900D-B2214946DCD7}"/>
              </a:ext>
            </a:extLst>
          </p:cNvPr>
          <p:cNvSpPr>
            <a:spLocks noGrp="1"/>
          </p:cNvSpPr>
          <p:nvPr/>
        </p:nvSpPr>
        <p:spPr>
          <a:xfrm>
            <a:off x="3190875" y="3962400"/>
            <a:ext cx="8096250" cy="266700"/>
          </a:xfrm>
          <a:prstGeom prst="rect">
            <a:avLst/>
          </a:prstGeom>
          <a:noFill/>
          <a:ln w="0">
            <a:noFill/>
          </a:ln>
        </p:spPr>
        <p:txBody>
          <a:bodyPr anchor="t">
            <a:normAutofit/>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Participants, ticketing, travel, hospitality, local media, and production detail</a:t>
            </a:r>
          </a:p>
        </p:txBody>
      </p:sp>
      <p:sp>
        <p:nvSpPr>
          <p:cNvPr id="25" name="Rectangle 24">
            <a:extLst>
              <a:ext uri="{FF2B5EF4-FFF2-40B4-BE49-F238E27FC236}">
                <a16:creationId xmlns:a16="http://schemas.microsoft.com/office/drawing/2014/main" id="{0441FC99-CF5A-4743-BDAA-B95417ACF47F}"/>
              </a:ext>
            </a:extLst>
          </p:cNvPr>
          <p:cNvSpPr>
            <a:spLocks noGrp="1"/>
          </p:cNvSpPr>
          <p:nvPr/>
        </p:nvSpPr>
        <p:spPr>
          <a:xfrm>
            <a:off x="781050" y="4343400"/>
            <a:ext cx="2238375" cy="247650"/>
          </a:xfrm>
          <a:prstGeom prst="rect">
            <a:avLst/>
          </a:prstGeom>
          <a:noFill/>
          <a:ln w="0">
            <a:noFill/>
          </a:ln>
        </p:spPr>
        <p:txBody>
          <a:bodyPr anchor="t">
            <a:normAutofit/>
          </a:bodyPr>
          <a:lstStyle/>
          <a:p>
            <a:pPr>
              <a:buNone/>
              <a:defRPr sz="945" b="1">
                <a:solidFill>
                  <a:srgbClr val="17243A"/>
                </a:solidFill>
                <a:latin typeface="Avenir Next"/>
                <a:ea typeface="Avenir Next"/>
                <a:cs typeface="Avenir Next"/>
              </a:defRPr>
            </a:pPr>
            <a:r>
              <a:rPr sz="945" b="1">
                <a:solidFill>
                  <a:srgbClr val="17243A"/>
                </a:solidFill>
                <a:latin typeface="Avenir Next"/>
                <a:ea typeface="Avenir Next"/>
                <a:cs typeface="Avenir Next"/>
              </a:rPr>
              <a:t>FEBRUARY</a:t>
            </a:r>
          </a:p>
        </p:txBody>
      </p:sp>
      <p:sp>
        <p:nvSpPr>
          <p:cNvPr id="26" name="Rectangle 25">
            <a:extLst>
              <a:ext uri="{FF2B5EF4-FFF2-40B4-BE49-F238E27FC236}">
                <a16:creationId xmlns:a16="http://schemas.microsoft.com/office/drawing/2014/main" id="{5D8CA587-A21A-4287-829E-C8388C63C53B}"/>
              </a:ext>
            </a:extLst>
          </p:cNvPr>
          <p:cNvSpPr>
            <a:spLocks noGrp="1"/>
          </p:cNvSpPr>
          <p:nvPr/>
        </p:nvSpPr>
        <p:spPr>
          <a:xfrm>
            <a:off x="3190875" y="4343400"/>
            <a:ext cx="8096250" cy="266700"/>
          </a:xfrm>
          <a:prstGeom prst="rect">
            <a:avLst/>
          </a:prstGeom>
          <a:noFill/>
          <a:ln w="0">
            <a:noFill/>
          </a:ln>
        </p:spPr>
        <p:txBody>
          <a:bodyPr anchor="t">
            <a:normAutofit/>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Final sales, security, rehearsals, installation, run of show, and operational readiness</a:t>
            </a:r>
          </a:p>
        </p:txBody>
      </p:sp>
      <p:sp>
        <p:nvSpPr>
          <p:cNvPr id="27" name="Rectangle 26">
            <a:extLst>
              <a:ext uri="{FF2B5EF4-FFF2-40B4-BE49-F238E27FC236}">
                <a16:creationId xmlns:a16="http://schemas.microsoft.com/office/drawing/2014/main" id="{CE80E13F-38C5-4621-9690-2F1D291D75A8}"/>
              </a:ext>
            </a:extLst>
          </p:cNvPr>
          <p:cNvSpPr>
            <a:spLocks noGrp="1"/>
          </p:cNvSpPr>
          <p:nvPr/>
        </p:nvSpPr>
        <p:spPr>
          <a:xfrm>
            <a:off x="685800" y="4686300"/>
            <a:ext cx="10820400" cy="342900"/>
          </a:xfrm>
          <a:prstGeom prst="rect">
            <a:avLst/>
          </a:prstGeom>
          <a:solidFill>
            <a:srgbClr val="F4F6F8"/>
          </a:solidFill>
          <a:ln w="0">
            <a:solidFill>
              <a:srgbClr val="F4F6F8"/>
            </a:solidFill>
          </a:ln>
        </p:spPr>
        <p:txBody>
          <a:bodyPr/>
          <a:lstStyle/>
          <a:p>
            <a:endParaRPr/>
          </a:p>
        </p:txBody>
      </p:sp>
      <p:sp>
        <p:nvSpPr>
          <p:cNvPr id="28" name="Rectangle 27">
            <a:extLst>
              <a:ext uri="{FF2B5EF4-FFF2-40B4-BE49-F238E27FC236}">
                <a16:creationId xmlns:a16="http://schemas.microsoft.com/office/drawing/2014/main" id="{0EBCE7B0-38B5-4CF4-B229-C0D56304C13C}"/>
              </a:ext>
            </a:extLst>
          </p:cNvPr>
          <p:cNvSpPr>
            <a:spLocks noGrp="1"/>
          </p:cNvSpPr>
          <p:nvPr/>
        </p:nvSpPr>
        <p:spPr>
          <a:xfrm>
            <a:off x="781050" y="4724400"/>
            <a:ext cx="2238375" cy="247650"/>
          </a:xfrm>
          <a:prstGeom prst="rect">
            <a:avLst/>
          </a:prstGeom>
          <a:noFill/>
          <a:ln w="0">
            <a:noFill/>
          </a:ln>
        </p:spPr>
        <p:txBody>
          <a:bodyPr anchor="t">
            <a:normAutofit/>
          </a:bodyPr>
          <a:lstStyle/>
          <a:p>
            <a:pPr>
              <a:buNone/>
              <a:defRPr sz="945" b="1">
                <a:solidFill>
                  <a:srgbClr val="C8102E"/>
                </a:solidFill>
                <a:latin typeface="Avenir Next"/>
                <a:ea typeface="Avenir Next"/>
                <a:cs typeface="Avenir Next"/>
              </a:defRPr>
            </a:pPr>
            <a:r>
              <a:rPr sz="945" b="1">
                <a:solidFill>
                  <a:srgbClr val="C8102E"/>
                </a:solidFill>
                <a:latin typeface="Avenir Next"/>
                <a:ea typeface="Avenir Next"/>
                <a:cs typeface="Avenir Next"/>
              </a:rPr>
              <a:t>MARCH 1</a:t>
            </a:r>
          </a:p>
        </p:txBody>
      </p:sp>
      <p:sp>
        <p:nvSpPr>
          <p:cNvPr id="29" name="Rectangle 28">
            <a:extLst>
              <a:ext uri="{FF2B5EF4-FFF2-40B4-BE49-F238E27FC236}">
                <a16:creationId xmlns:a16="http://schemas.microsoft.com/office/drawing/2014/main" id="{301E61E1-B410-4904-9392-12436799F171}"/>
              </a:ext>
            </a:extLst>
          </p:cNvPr>
          <p:cNvSpPr>
            <a:spLocks noGrp="1"/>
          </p:cNvSpPr>
          <p:nvPr/>
        </p:nvSpPr>
        <p:spPr>
          <a:xfrm>
            <a:off x="3190875" y="4724400"/>
            <a:ext cx="8096250" cy="266700"/>
          </a:xfrm>
          <a:prstGeom prst="rect">
            <a:avLst/>
          </a:prstGeom>
          <a:noFill/>
          <a:ln w="0">
            <a:noFill/>
          </a:ln>
        </p:spPr>
        <p:txBody>
          <a:bodyPr anchor="t">
            <a:normAutofit/>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Dallas presentation</a:t>
            </a:r>
          </a:p>
        </p:txBody>
      </p:sp>
      <p:sp>
        <p:nvSpPr>
          <p:cNvPr id="30" name="Rectangle 29">
            <a:extLst>
              <a:ext uri="{FF2B5EF4-FFF2-40B4-BE49-F238E27FC236}">
                <a16:creationId xmlns:a16="http://schemas.microsoft.com/office/drawing/2014/main" id="{E8D6CD4D-B85A-4B6B-AE69-08C14086C739}"/>
              </a:ext>
            </a:extLst>
          </p:cNvPr>
          <p:cNvSpPr>
            <a:spLocks noGrp="1"/>
          </p:cNvSpPr>
          <p:nvPr/>
        </p:nvSpPr>
        <p:spPr>
          <a:xfrm>
            <a:off x="781050" y="5105400"/>
            <a:ext cx="2238375" cy="247650"/>
          </a:xfrm>
          <a:prstGeom prst="rect">
            <a:avLst/>
          </a:prstGeom>
          <a:noFill/>
          <a:ln w="0">
            <a:noFill/>
          </a:ln>
        </p:spPr>
        <p:txBody>
          <a:bodyPr anchor="t">
            <a:normAutofit/>
          </a:bodyPr>
          <a:lstStyle/>
          <a:p>
            <a:pPr>
              <a:buNone/>
              <a:defRPr sz="945" b="1">
                <a:solidFill>
                  <a:srgbClr val="17243A"/>
                </a:solidFill>
                <a:latin typeface="Avenir Next"/>
                <a:ea typeface="Avenir Next"/>
                <a:cs typeface="Avenir Next"/>
              </a:defRPr>
            </a:pPr>
            <a:r>
              <a:rPr sz="945" b="1">
                <a:solidFill>
                  <a:srgbClr val="17243A"/>
                </a:solidFill>
                <a:latin typeface="Avenir Next"/>
                <a:ea typeface="Avenir Next"/>
                <a:cs typeface="Avenir Next"/>
              </a:rPr>
              <a:t>MARCH 2 to APRIL 15</a:t>
            </a:r>
          </a:p>
        </p:txBody>
      </p:sp>
      <p:sp>
        <p:nvSpPr>
          <p:cNvPr id="31" name="Rectangle 30">
            <a:extLst>
              <a:ext uri="{FF2B5EF4-FFF2-40B4-BE49-F238E27FC236}">
                <a16:creationId xmlns:a16="http://schemas.microsoft.com/office/drawing/2014/main" id="{9A926238-3C08-4E67-8B90-AE7DEEAEDD89}"/>
              </a:ext>
            </a:extLst>
          </p:cNvPr>
          <p:cNvSpPr>
            <a:spLocks noGrp="1"/>
          </p:cNvSpPr>
          <p:nvPr/>
        </p:nvSpPr>
        <p:spPr>
          <a:xfrm>
            <a:off x="3190875" y="5105400"/>
            <a:ext cx="8096250" cy="266700"/>
          </a:xfrm>
          <a:prstGeom prst="rect">
            <a:avLst/>
          </a:prstGeom>
          <a:noFill/>
          <a:ln w="0">
            <a:noFill/>
          </a:ln>
        </p:spPr>
        <p:txBody>
          <a:bodyPr anchor="t">
            <a:normAutofit fontScale="100000"/>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Financial and program closeout, sponsor report, team review and beneficiary payment</a:t>
            </a:r>
          </a:p>
        </p:txBody>
      </p:sp>
      <p:sp>
        <p:nvSpPr>
          <p:cNvPr id="32" name="Rectangle 31">
            <a:extLst>
              <a:ext uri="{FF2B5EF4-FFF2-40B4-BE49-F238E27FC236}">
                <a16:creationId xmlns:a16="http://schemas.microsoft.com/office/drawing/2014/main" id="{85BC5E6A-A01C-42CF-9E05-30756CFC625E}"/>
              </a:ext>
            </a:extLst>
          </p:cNvPr>
          <p:cNvSpPr>
            <a:spLocks noGrp="1"/>
          </p:cNvSpPr>
          <p:nvPr/>
        </p:nvSpPr>
        <p:spPr>
          <a:xfrm>
            <a:off x="685800" y="5448300"/>
            <a:ext cx="10820400" cy="342900"/>
          </a:xfrm>
          <a:prstGeom prst="rect">
            <a:avLst/>
          </a:prstGeom>
          <a:solidFill>
            <a:srgbClr val="F4F6F8"/>
          </a:solidFill>
          <a:ln w="0">
            <a:solidFill>
              <a:srgbClr val="F4F6F8"/>
            </a:solidFill>
          </a:ln>
        </p:spPr>
        <p:txBody>
          <a:bodyPr/>
          <a:lstStyle/>
          <a:p>
            <a:endParaRPr/>
          </a:p>
        </p:txBody>
      </p:sp>
      <p:sp>
        <p:nvSpPr>
          <p:cNvPr id="33" name="Rectangle 32">
            <a:extLst>
              <a:ext uri="{FF2B5EF4-FFF2-40B4-BE49-F238E27FC236}">
                <a16:creationId xmlns:a16="http://schemas.microsoft.com/office/drawing/2014/main" id="{977B0EAB-803A-43BC-932B-62ABAA3388EE}"/>
              </a:ext>
            </a:extLst>
          </p:cNvPr>
          <p:cNvSpPr>
            <a:spLocks noGrp="1"/>
          </p:cNvSpPr>
          <p:nvPr/>
        </p:nvSpPr>
        <p:spPr>
          <a:xfrm>
            <a:off x="781050" y="5486400"/>
            <a:ext cx="2238375" cy="247650"/>
          </a:xfrm>
          <a:prstGeom prst="rect">
            <a:avLst/>
          </a:prstGeom>
          <a:noFill/>
          <a:ln w="0">
            <a:noFill/>
          </a:ln>
        </p:spPr>
        <p:txBody>
          <a:bodyPr anchor="t">
            <a:normAutofit fontScale="100000"/>
          </a:bodyPr>
          <a:lstStyle/>
          <a:p>
            <a:pPr>
              <a:buNone/>
              <a:defRPr sz="945" b="1">
                <a:solidFill>
                  <a:srgbClr val="C8102E"/>
                </a:solidFill>
                <a:latin typeface="Avenir Next"/>
                <a:ea typeface="Avenir Next"/>
                <a:cs typeface="Avenir Next"/>
              </a:defRPr>
            </a:pPr>
            <a:r>
              <a:rPr sz="945" b="1">
                <a:solidFill>
                  <a:srgbClr val="C8102E"/>
                </a:solidFill>
                <a:latin typeface="Avenir Next"/>
                <a:ea typeface="Avenir Next"/>
                <a:cs typeface="Avenir Next"/>
              </a:rPr>
              <a:t>FINAL REPORT</a:t>
            </a:r>
          </a:p>
        </p:txBody>
      </p:sp>
      <p:sp>
        <p:nvSpPr>
          <p:cNvPr id="34" name="Rectangle 33">
            <a:extLst>
              <a:ext uri="{FF2B5EF4-FFF2-40B4-BE49-F238E27FC236}">
                <a16:creationId xmlns:a16="http://schemas.microsoft.com/office/drawing/2014/main" id="{4228C18D-881D-49A7-97DF-6B96B431FB0F}"/>
              </a:ext>
            </a:extLst>
          </p:cNvPr>
          <p:cNvSpPr>
            <a:spLocks noGrp="1"/>
          </p:cNvSpPr>
          <p:nvPr/>
        </p:nvSpPr>
        <p:spPr>
          <a:xfrm>
            <a:off x="3190875" y="5486400"/>
            <a:ext cx="8096250" cy="266700"/>
          </a:xfrm>
          <a:prstGeom prst="rect">
            <a:avLst/>
          </a:prstGeom>
          <a:noFill/>
          <a:ln w="0">
            <a:noFill/>
          </a:ln>
        </p:spPr>
        <p:txBody>
          <a:bodyPr anchor="t">
            <a:normAutofit fontScale="100000"/>
          </a:bodyPr>
          <a:lstStyle/>
          <a:p>
            <a:pPr>
              <a:buNone/>
              <a:defRPr sz="945" b="0">
                <a:solidFill>
                  <a:srgbClr val="17243A"/>
                </a:solidFill>
                <a:latin typeface="Avenir Next"/>
                <a:ea typeface="Avenir Next"/>
                <a:cs typeface="Avenir Next"/>
              </a:defRPr>
            </a:pPr>
            <a:r>
              <a:rPr sz="945" b="0">
                <a:solidFill>
                  <a:srgbClr val="17243A"/>
                </a:solidFill>
                <a:latin typeface="Avenir Next"/>
                <a:ea typeface="Avenir Next"/>
                <a:cs typeface="Avenir Next"/>
              </a:rPr>
              <a:t>Final Dallas accounts and Freedom House benefit, with outstanding obligations resolved</a:t>
            </a:r>
          </a:p>
        </p:txBody>
      </p:sp>
      <p:sp>
        <p:nvSpPr>
          <p:cNvPr id="35" name="Rectangle 34">
            <a:extLst>
              <a:ext uri="{FF2B5EF4-FFF2-40B4-BE49-F238E27FC236}">
                <a16:creationId xmlns:a16="http://schemas.microsoft.com/office/drawing/2014/main" id="{A48BE165-42CB-47E6-9019-AB377908B264}"/>
              </a:ext>
            </a:extLst>
          </p:cNvPr>
          <p:cNvSpPr>
            <a:spLocks noGrp="1"/>
          </p:cNvSpPr>
          <p:nvPr/>
        </p:nvSpPr>
        <p:spPr>
          <a:xfrm>
            <a:off x="685800" y="6019800"/>
            <a:ext cx="10820400" cy="266700"/>
          </a:xfrm>
          <a:prstGeom prst="rect">
            <a:avLst/>
          </a:prstGeom>
          <a:noFill/>
          <a:ln w="0">
            <a:noFill/>
          </a:ln>
        </p:spPr>
        <p:txBody>
          <a:bodyPr anchor="t">
            <a:normAutofit/>
          </a:bodyPr>
          <a:lstStyle/>
          <a:p>
            <a:pPr>
              <a:buNone/>
              <a:defRPr sz="938" b="0">
                <a:solidFill>
                  <a:srgbClr val="5E6873"/>
                </a:solidFill>
                <a:latin typeface="Avenir Next"/>
                <a:ea typeface="Avenir Next"/>
                <a:cs typeface="Avenir Next"/>
              </a:defRPr>
            </a:pPr>
            <a:r>
              <a:rPr sz="938" b="0">
                <a:solidFill>
                  <a:srgbClr val="5E6873"/>
                </a:solidFill>
                <a:latin typeface="Avenir Next"/>
                <a:ea typeface="Avenir Next"/>
                <a:cs typeface="Avenir Next"/>
              </a:rPr>
              <a:t>Working dates for planning. Final dates move only through the approved decision process.</a:t>
            </a:r>
          </a:p>
        </p:txBody>
      </p:sp>
    </p:spTree>
    <p:extLst>
      <p:ext uri="{BB962C8B-B14F-4D97-AF65-F5344CB8AC3E}">
        <p14:creationId xmlns:p14="http://schemas.microsoft.com/office/powerpoint/2010/main" val="1035246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ECC6707-0A28-43A6-9EC4-14CD624EF2A3}"/>
              </a:ext>
            </a:extLst>
          </p:cNvPr>
          <p:cNvSpPr>
            <a:spLocks noGrp="1"/>
          </p:cNvSpPr>
          <p:nvPr/>
        </p:nvSpPr>
        <p:spPr>
          <a:xfrm>
            <a:off x="685800" y="495300"/>
            <a:ext cx="28575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FINANCIAL MODEL</a:t>
            </a:r>
          </a:p>
        </p:txBody>
      </p:sp>
      <p:sp>
        <p:nvSpPr>
          <p:cNvPr id="2" name="Rectangle 1">
            <a:extLst>
              <a:ext uri="{FF2B5EF4-FFF2-40B4-BE49-F238E27FC236}">
                <a16:creationId xmlns:a16="http://schemas.microsoft.com/office/drawing/2014/main" id="{580171ED-1D67-4396-A6B6-51EF7F778B6A}"/>
              </a:ext>
            </a:extLst>
          </p:cNvPr>
          <p:cNvSpPr>
            <a:spLocks noGrp="1"/>
          </p:cNvSpPr>
          <p:nvPr/>
        </p:nvSpPr>
        <p:spPr>
          <a:xfrm>
            <a:off x="685800" y="742950"/>
            <a:ext cx="9525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Revenue and mission funding model</a:t>
            </a:r>
          </a:p>
        </p:txBody>
      </p:sp>
      <p:sp>
        <p:nvSpPr>
          <p:cNvPr id="3" name="Rectangle 2">
            <a:extLst>
              <a:ext uri="{FF2B5EF4-FFF2-40B4-BE49-F238E27FC236}">
                <a16:creationId xmlns:a16="http://schemas.microsoft.com/office/drawing/2014/main" id="{3E5574FF-37F4-4E63-BAC4-3070BEE66E0E}"/>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067F3D9E-6967-4400-B494-EF2E74BA23C4}"/>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24</a:t>
            </a:r>
          </a:p>
        </p:txBody>
      </p:sp>
      <p:sp>
        <p:nvSpPr>
          <p:cNvPr id="5" name="Rectangle 4">
            <a:extLst>
              <a:ext uri="{FF2B5EF4-FFF2-40B4-BE49-F238E27FC236}">
                <a16:creationId xmlns:a16="http://schemas.microsoft.com/office/drawing/2014/main" id="{7F308C73-9691-49C2-9E0A-0C40E86597EA}"/>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A5BF336E-994F-4861-B2C8-A56C6D25EC96}"/>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235F5431-C47C-4110-A279-A2F206785BB3}"/>
              </a:ext>
            </a:extLst>
          </p:cNvPr>
          <p:cNvSpPr>
            <a:spLocks noGrp="1"/>
          </p:cNvSpPr>
          <p:nvPr/>
        </p:nvSpPr>
        <p:spPr>
          <a:xfrm>
            <a:off x="685800" y="1714500"/>
            <a:ext cx="9906000" cy="523875"/>
          </a:xfrm>
          <a:prstGeom prst="rect">
            <a:avLst/>
          </a:prstGeom>
          <a:noFill/>
          <a:ln w="0">
            <a:noFill/>
          </a:ln>
        </p:spPr>
        <p:txBody>
          <a:bodyPr anchor="t">
            <a:normAutofit fontScale="96559"/>
          </a:bodyPr>
          <a:lstStyle/>
          <a:p>
            <a:pPr>
              <a:buNone/>
              <a:defRPr sz="1575" b="1">
                <a:solidFill>
                  <a:srgbClr val="17243A"/>
                </a:solidFill>
                <a:latin typeface="Avenir Next"/>
                <a:ea typeface="Avenir Next"/>
                <a:cs typeface="Avenir Next"/>
              </a:defRPr>
            </a:pPr>
            <a:r>
              <a:rPr sz="1575" b="1">
                <a:solidFill>
                  <a:srgbClr val="17243A"/>
                </a:solidFill>
                <a:latin typeface="Avenir Next"/>
                <a:ea typeface="Avenir Next"/>
                <a:cs typeface="Avenir Next"/>
              </a:rPr>
              <a:t>The funding goal is sponsor coverage of production. Actual costs determine the Freedom House benefit.</a:t>
            </a:r>
          </a:p>
        </p:txBody>
      </p:sp>
      <p:sp>
        <p:nvSpPr>
          <p:cNvPr id="8" name="Rectangle 7">
            <a:extLst>
              <a:ext uri="{FF2B5EF4-FFF2-40B4-BE49-F238E27FC236}">
                <a16:creationId xmlns:a16="http://schemas.microsoft.com/office/drawing/2014/main" id="{75960EE8-B0B9-4D02-A397-1DA78AC8E075}"/>
              </a:ext>
            </a:extLst>
          </p:cNvPr>
          <p:cNvSpPr>
            <a:spLocks noGrp="1"/>
          </p:cNvSpPr>
          <p:nvPr/>
        </p:nvSpPr>
        <p:spPr>
          <a:xfrm>
            <a:off x="685800" y="261937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DALLAS ATTENDANCE</a:t>
            </a:r>
          </a:p>
        </p:txBody>
      </p:sp>
      <p:sp>
        <p:nvSpPr>
          <p:cNvPr id="9" name="Rectangle 8">
            <a:extLst>
              <a:ext uri="{FF2B5EF4-FFF2-40B4-BE49-F238E27FC236}">
                <a16:creationId xmlns:a16="http://schemas.microsoft.com/office/drawing/2014/main" id="{61DF0381-5976-4F30-B8D7-4FF088361E5A}"/>
              </a:ext>
            </a:extLst>
          </p:cNvPr>
          <p:cNvSpPr>
            <a:spLocks noGrp="1"/>
          </p:cNvSpPr>
          <p:nvPr/>
        </p:nvSpPr>
        <p:spPr>
          <a:xfrm>
            <a:off x="6477000" y="2619375"/>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FINANCIAL PURPOSE</a:t>
            </a:r>
          </a:p>
        </p:txBody>
      </p:sp>
      <p:sp>
        <p:nvSpPr>
          <p:cNvPr id="10" name="Rectangle 9">
            <a:extLst>
              <a:ext uri="{FF2B5EF4-FFF2-40B4-BE49-F238E27FC236}">
                <a16:creationId xmlns:a16="http://schemas.microsoft.com/office/drawing/2014/main" id="{FC945D15-9382-4EE8-B05A-034C37DE4D4E}"/>
              </a:ext>
            </a:extLst>
          </p:cNvPr>
          <p:cNvSpPr>
            <a:spLocks noGrp="1"/>
          </p:cNvSpPr>
          <p:nvPr/>
        </p:nvSpPr>
        <p:spPr>
          <a:xfrm>
            <a:off x="685800" y="3048000"/>
            <a:ext cx="3714750" cy="2857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Music</a:t>
            </a:r>
          </a:p>
        </p:txBody>
      </p:sp>
      <p:sp>
        <p:nvSpPr>
          <p:cNvPr id="11" name="Rectangle 10">
            <a:extLst>
              <a:ext uri="{FF2B5EF4-FFF2-40B4-BE49-F238E27FC236}">
                <a16:creationId xmlns:a16="http://schemas.microsoft.com/office/drawing/2014/main" id="{83706AB1-83EB-42CE-AAAB-4AB82C5CF6F0}"/>
              </a:ext>
            </a:extLst>
          </p:cNvPr>
          <p:cNvSpPr>
            <a:spLocks noGrp="1"/>
          </p:cNvSpPr>
          <p:nvPr/>
        </p:nvSpPr>
        <p:spPr>
          <a:xfrm>
            <a:off x="4572000" y="3048000"/>
            <a:ext cx="857250" cy="285750"/>
          </a:xfrm>
          <a:prstGeom prst="rect">
            <a:avLst/>
          </a:prstGeom>
          <a:noFill/>
          <a:ln w="0">
            <a:noFill/>
          </a:ln>
        </p:spPr>
        <p:txBody>
          <a:bodyPr anchor="t">
            <a:normAutofit/>
          </a:bodyPr>
          <a:lstStyle/>
          <a:p>
            <a:pPr>
              <a:buNone/>
              <a:defRPr sz="1125" b="0">
                <a:solidFill>
                  <a:srgbClr val="5E6873"/>
                </a:solidFill>
                <a:latin typeface="Avenir Next"/>
                <a:ea typeface="Avenir Next"/>
                <a:cs typeface="Avenir Next"/>
              </a:defRPr>
            </a:pPr>
            <a:r>
              <a:rPr sz="1125" b="0">
                <a:solidFill>
                  <a:srgbClr val="5E6873"/>
                </a:solidFill>
                <a:latin typeface="Avenir Next"/>
                <a:ea typeface="Avenir Next"/>
                <a:cs typeface="Avenir Next"/>
              </a:rPr>
              <a:t>2,000</a:t>
            </a:r>
          </a:p>
        </p:txBody>
      </p:sp>
      <p:sp>
        <p:nvSpPr>
          <p:cNvPr id="12" name="Rectangle 11">
            <a:extLst>
              <a:ext uri="{FF2B5EF4-FFF2-40B4-BE49-F238E27FC236}">
                <a16:creationId xmlns:a16="http://schemas.microsoft.com/office/drawing/2014/main" id="{ED49509B-D948-4D3A-A9DF-EB969566D7D5}"/>
              </a:ext>
            </a:extLst>
          </p:cNvPr>
          <p:cNvSpPr>
            <a:spLocks noGrp="1"/>
          </p:cNvSpPr>
          <p:nvPr/>
        </p:nvSpPr>
        <p:spPr>
          <a:xfrm>
            <a:off x="685800" y="3524250"/>
            <a:ext cx="3714750" cy="2857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Kitchen Table Conversations</a:t>
            </a:r>
          </a:p>
        </p:txBody>
      </p:sp>
      <p:sp>
        <p:nvSpPr>
          <p:cNvPr id="13" name="Rectangle 12">
            <a:extLst>
              <a:ext uri="{FF2B5EF4-FFF2-40B4-BE49-F238E27FC236}">
                <a16:creationId xmlns:a16="http://schemas.microsoft.com/office/drawing/2014/main" id="{50A01BCD-B26A-4858-82F1-3B0F6F8714B4}"/>
              </a:ext>
            </a:extLst>
          </p:cNvPr>
          <p:cNvSpPr>
            <a:spLocks noGrp="1"/>
          </p:cNvSpPr>
          <p:nvPr/>
        </p:nvSpPr>
        <p:spPr>
          <a:xfrm>
            <a:off x="4572000" y="3524250"/>
            <a:ext cx="857250" cy="285750"/>
          </a:xfrm>
          <a:prstGeom prst="rect">
            <a:avLst/>
          </a:prstGeom>
          <a:noFill/>
          <a:ln w="0">
            <a:noFill/>
          </a:ln>
        </p:spPr>
        <p:txBody>
          <a:bodyPr anchor="t">
            <a:normAutofit/>
          </a:bodyPr>
          <a:lstStyle/>
          <a:p>
            <a:pPr>
              <a:buNone/>
              <a:defRPr sz="1125" b="0">
                <a:solidFill>
                  <a:srgbClr val="5E6873"/>
                </a:solidFill>
                <a:latin typeface="Avenir Next"/>
                <a:ea typeface="Avenir Next"/>
                <a:cs typeface="Avenir Next"/>
              </a:defRPr>
            </a:pPr>
            <a:r>
              <a:rPr sz="1125" b="0">
                <a:solidFill>
                  <a:srgbClr val="5E6873"/>
                </a:solidFill>
                <a:latin typeface="Avenir Next"/>
                <a:ea typeface="Avenir Next"/>
                <a:cs typeface="Avenir Next"/>
              </a:rPr>
              <a:t>2,000</a:t>
            </a:r>
          </a:p>
        </p:txBody>
      </p:sp>
      <p:sp>
        <p:nvSpPr>
          <p:cNvPr id="14" name="Rectangle 13">
            <a:extLst>
              <a:ext uri="{FF2B5EF4-FFF2-40B4-BE49-F238E27FC236}">
                <a16:creationId xmlns:a16="http://schemas.microsoft.com/office/drawing/2014/main" id="{38E03215-284D-41D8-8E11-7CF98D106FC6}"/>
              </a:ext>
            </a:extLst>
          </p:cNvPr>
          <p:cNvSpPr>
            <a:spLocks noGrp="1"/>
          </p:cNvSpPr>
          <p:nvPr/>
        </p:nvSpPr>
        <p:spPr>
          <a:xfrm>
            <a:off x="685800" y="4000500"/>
            <a:ext cx="3714750" cy="2857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HAP and NO WAR</a:t>
            </a:r>
          </a:p>
        </p:txBody>
      </p:sp>
      <p:sp>
        <p:nvSpPr>
          <p:cNvPr id="15" name="Rectangle 14">
            <a:extLst>
              <a:ext uri="{FF2B5EF4-FFF2-40B4-BE49-F238E27FC236}">
                <a16:creationId xmlns:a16="http://schemas.microsoft.com/office/drawing/2014/main" id="{7109C444-ACA3-433A-8C3F-FF0EF559EBD3}"/>
              </a:ext>
            </a:extLst>
          </p:cNvPr>
          <p:cNvSpPr>
            <a:spLocks noGrp="1"/>
          </p:cNvSpPr>
          <p:nvPr/>
        </p:nvSpPr>
        <p:spPr>
          <a:xfrm>
            <a:off x="4572000" y="4000500"/>
            <a:ext cx="857250" cy="285750"/>
          </a:xfrm>
          <a:prstGeom prst="rect">
            <a:avLst/>
          </a:prstGeom>
          <a:noFill/>
          <a:ln w="0">
            <a:noFill/>
          </a:ln>
        </p:spPr>
        <p:txBody>
          <a:bodyPr anchor="t">
            <a:normAutofit/>
          </a:bodyPr>
          <a:lstStyle/>
          <a:p>
            <a:pPr>
              <a:buNone/>
              <a:defRPr sz="1125" b="0">
                <a:solidFill>
                  <a:srgbClr val="5E6873"/>
                </a:solidFill>
                <a:latin typeface="Avenir Next"/>
                <a:ea typeface="Avenir Next"/>
                <a:cs typeface="Avenir Next"/>
              </a:defRPr>
            </a:pPr>
            <a:r>
              <a:rPr sz="1125" b="0">
                <a:solidFill>
                  <a:srgbClr val="5E6873"/>
                </a:solidFill>
                <a:latin typeface="Avenir Next"/>
                <a:ea typeface="Avenir Next"/>
                <a:cs typeface="Avenir Next"/>
              </a:rPr>
              <a:t>6,000</a:t>
            </a:r>
          </a:p>
        </p:txBody>
      </p:sp>
      <p:sp>
        <p:nvSpPr>
          <p:cNvPr id="16" name="Rectangle 15">
            <a:extLst>
              <a:ext uri="{FF2B5EF4-FFF2-40B4-BE49-F238E27FC236}">
                <a16:creationId xmlns:a16="http://schemas.microsoft.com/office/drawing/2014/main" id="{30500C88-096E-4905-9678-480D9C6C7CF3}"/>
              </a:ext>
            </a:extLst>
          </p:cNvPr>
          <p:cNvSpPr>
            <a:spLocks noGrp="1"/>
          </p:cNvSpPr>
          <p:nvPr/>
        </p:nvSpPr>
        <p:spPr>
          <a:xfrm>
            <a:off x="685800" y="4476750"/>
            <a:ext cx="3714750" cy="2857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The American Table</a:t>
            </a:r>
          </a:p>
        </p:txBody>
      </p:sp>
      <p:sp>
        <p:nvSpPr>
          <p:cNvPr id="17" name="Rectangle 16">
            <a:extLst>
              <a:ext uri="{FF2B5EF4-FFF2-40B4-BE49-F238E27FC236}">
                <a16:creationId xmlns:a16="http://schemas.microsoft.com/office/drawing/2014/main" id="{001078D1-15D7-4D68-9FD9-B717C8BCC98C}"/>
              </a:ext>
            </a:extLst>
          </p:cNvPr>
          <p:cNvSpPr>
            <a:spLocks noGrp="1"/>
          </p:cNvSpPr>
          <p:nvPr/>
        </p:nvSpPr>
        <p:spPr>
          <a:xfrm>
            <a:off x="4572000" y="4476750"/>
            <a:ext cx="857250" cy="285750"/>
          </a:xfrm>
          <a:prstGeom prst="rect">
            <a:avLst/>
          </a:prstGeom>
          <a:noFill/>
          <a:ln w="0">
            <a:noFill/>
          </a:ln>
        </p:spPr>
        <p:txBody>
          <a:bodyPr anchor="t">
            <a:normAutofit/>
          </a:bodyPr>
          <a:lstStyle/>
          <a:p>
            <a:pPr>
              <a:buNone/>
              <a:defRPr sz="1125" b="0">
                <a:solidFill>
                  <a:srgbClr val="5E6873"/>
                </a:solidFill>
                <a:latin typeface="Avenir Next"/>
                <a:ea typeface="Avenir Next"/>
                <a:cs typeface="Avenir Next"/>
              </a:defRPr>
            </a:pPr>
            <a:r>
              <a:rPr sz="1125" b="0">
                <a:solidFill>
                  <a:srgbClr val="5E6873"/>
                </a:solidFill>
                <a:latin typeface="Avenir Next"/>
                <a:ea typeface="Avenir Next"/>
                <a:cs typeface="Avenir Next"/>
              </a:rPr>
              <a:t>600</a:t>
            </a:r>
          </a:p>
        </p:txBody>
      </p:sp>
      <p:sp>
        <p:nvSpPr>
          <p:cNvPr id="18" name="Rectangle 17">
            <a:extLst>
              <a:ext uri="{FF2B5EF4-FFF2-40B4-BE49-F238E27FC236}">
                <a16:creationId xmlns:a16="http://schemas.microsoft.com/office/drawing/2014/main" id="{AA4E302B-432A-4491-B0ED-51ED679508EC}"/>
              </a:ext>
            </a:extLst>
          </p:cNvPr>
          <p:cNvSpPr>
            <a:spLocks noGrp="1"/>
          </p:cNvSpPr>
          <p:nvPr/>
        </p:nvSpPr>
        <p:spPr>
          <a:xfrm>
            <a:off x="6477000" y="3124200"/>
            <a:ext cx="76200" cy="76200"/>
          </a:xfrm>
          <a:prstGeom prst="rect">
            <a:avLst/>
          </a:prstGeom>
          <a:solidFill>
            <a:srgbClr val="C8102E"/>
          </a:solidFill>
          <a:ln w="0">
            <a:solidFill>
              <a:srgbClr val="C8102E"/>
            </a:solidFill>
          </a:ln>
        </p:spPr>
        <p:txBody>
          <a:bodyPr/>
          <a:lstStyle/>
          <a:p>
            <a:endParaRPr/>
          </a:p>
        </p:txBody>
      </p:sp>
      <p:sp>
        <p:nvSpPr>
          <p:cNvPr id="19" name="Rectangle 18">
            <a:extLst>
              <a:ext uri="{FF2B5EF4-FFF2-40B4-BE49-F238E27FC236}">
                <a16:creationId xmlns:a16="http://schemas.microsoft.com/office/drawing/2014/main" id="{46C2B2A5-4726-4678-883C-AFA1255AAC6F}"/>
              </a:ext>
            </a:extLst>
          </p:cNvPr>
          <p:cNvSpPr>
            <a:spLocks noGrp="1"/>
          </p:cNvSpPr>
          <p:nvPr/>
        </p:nvSpPr>
        <p:spPr>
          <a:xfrm>
            <a:off x="6686550" y="3048000"/>
            <a:ext cx="4552950" cy="361950"/>
          </a:xfrm>
          <a:prstGeom prst="rect">
            <a:avLst/>
          </a:prstGeom>
          <a:noFill/>
          <a:ln w="0">
            <a:noFill/>
          </a:ln>
        </p:spPr>
        <p:txBody>
          <a:bodyPr anchor="t">
            <a:normAutofit fontScale="91940"/>
          </a:bodyPr>
          <a:lstStyle/>
          <a:p>
            <a:pPr>
              <a:buNone/>
              <a:defRPr sz="1088" b="0">
                <a:solidFill>
                  <a:srgbClr val="17243A"/>
                </a:solidFill>
                <a:latin typeface="Avenir Next"/>
                <a:ea typeface="Avenir Next"/>
                <a:cs typeface="Avenir Next"/>
              </a:defRPr>
            </a:pPr>
            <a:r>
              <a:rPr sz="1088" b="0">
                <a:solidFill>
                  <a:srgbClr val="17243A"/>
                </a:solidFill>
                <a:latin typeface="Avenir Next"/>
                <a:ea typeface="Avenir Next"/>
                <a:cs typeface="Avenir Next"/>
              </a:rPr>
              <a:t>Sponsor coverage remains a target pending cash commitments and quotes</a:t>
            </a:r>
          </a:p>
        </p:txBody>
      </p:sp>
      <p:sp>
        <p:nvSpPr>
          <p:cNvPr id="20" name="Rectangle 19">
            <a:extLst>
              <a:ext uri="{FF2B5EF4-FFF2-40B4-BE49-F238E27FC236}">
                <a16:creationId xmlns:a16="http://schemas.microsoft.com/office/drawing/2014/main" id="{5F6078B4-57E2-4D95-8172-B8844A77BD8D}"/>
              </a:ext>
            </a:extLst>
          </p:cNvPr>
          <p:cNvSpPr>
            <a:spLocks noGrp="1"/>
          </p:cNvSpPr>
          <p:nvPr/>
        </p:nvSpPr>
        <p:spPr>
          <a:xfrm>
            <a:off x="6477000" y="3695700"/>
            <a:ext cx="76200" cy="76200"/>
          </a:xfrm>
          <a:prstGeom prst="rect">
            <a:avLst/>
          </a:prstGeom>
          <a:solidFill>
            <a:srgbClr val="C8102E"/>
          </a:solidFill>
          <a:ln w="0">
            <a:solidFill>
              <a:srgbClr val="C8102E"/>
            </a:solidFill>
          </a:ln>
        </p:spPr>
        <p:txBody>
          <a:bodyPr/>
          <a:lstStyle/>
          <a:p>
            <a:endParaRPr/>
          </a:p>
        </p:txBody>
      </p:sp>
      <p:sp>
        <p:nvSpPr>
          <p:cNvPr id="21" name="Rectangle 20">
            <a:extLst>
              <a:ext uri="{FF2B5EF4-FFF2-40B4-BE49-F238E27FC236}">
                <a16:creationId xmlns:a16="http://schemas.microsoft.com/office/drawing/2014/main" id="{C00509B5-0ACE-4454-AC2A-375179874F67}"/>
              </a:ext>
            </a:extLst>
          </p:cNvPr>
          <p:cNvSpPr>
            <a:spLocks noGrp="1"/>
          </p:cNvSpPr>
          <p:nvPr/>
        </p:nvSpPr>
        <p:spPr>
          <a:xfrm>
            <a:off x="6686550" y="3619500"/>
            <a:ext cx="4552950" cy="361950"/>
          </a:xfrm>
          <a:prstGeom prst="rect">
            <a:avLst/>
          </a:prstGeom>
          <a:noFill/>
          <a:ln w="0">
            <a:noFill/>
          </a:ln>
        </p:spPr>
        <p:txBody>
          <a:bodyPr anchor="t">
            <a:normAutofit/>
          </a:bodyPr>
          <a:lstStyle/>
          <a:p>
            <a:pPr>
              <a:buNone/>
              <a:defRPr sz="1088" b="0">
                <a:solidFill>
                  <a:srgbClr val="17243A"/>
                </a:solidFill>
                <a:latin typeface="Avenir Next"/>
                <a:ea typeface="Avenir Next"/>
                <a:cs typeface="Avenir Next"/>
              </a:defRPr>
            </a:pPr>
            <a:r>
              <a:rPr sz="1088" b="0">
                <a:solidFill>
                  <a:srgbClr val="17243A"/>
                </a:solidFill>
                <a:latin typeface="Avenir Next"/>
                <a:ea typeface="Avenir Next"/>
                <a:cs typeface="Avenir Next"/>
              </a:rPr>
              <a:t>Ticket sales are recorded separately from sponsorship revenue</a:t>
            </a:r>
          </a:p>
        </p:txBody>
      </p:sp>
      <p:sp>
        <p:nvSpPr>
          <p:cNvPr id="22" name="Rectangle 21">
            <a:extLst>
              <a:ext uri="{FF2B5EF4-FFF2-40B4-BE49-F238E27FC236}">
                <a16:creationId xmlns:a16="http://schemas.microsoft.com/office/drawing/2014/main" id="{60B9C155-8D64-4C3A-842B-9947BE9D8815}"/>
              </a:ext>
            </a:extLst>
          </p:cNvPr>
          <p:cNvSpPr>
            <a:spLocks noGrp="1"/>
          </p:cNvSpPr>
          <p:nvPr/>
        </p:nvSpPr>
        <p:spPr>
          <a:xfrm>
            <a:off x="6477000" y="4267200"/>
            <a:ext cx="76200" cy="76200"/>
          </a:xfrm>
          <a:prstGeom prst="rect">
            <a:avLst/>
          </a:prstGeom>
          <a:solidFill>
            <a:srgbClr val="C8102E"/>
          </a:solidFill>
          <a:ln w="0">
            <a:solidFill>
              <a:srgbClr val="C8102E"/>
            </a:solidFill>
          </a:ln>
        </p:spPr>
        <p:txBody>
          <a:bodyPr/>
          <a:lstStyle/>
          <a:p>
            <a:endParaRPr/>
          </a:p>
        </p:txBody>
      </p:sp>
      <p:sp>
        <p:nvSpPr>
          <p:cNvPr id="23" name="Rectangle 22">
            <a:extLst>
              <a:ext uri="{FF2B5EF4-FFF2-40B4-BE49-F238E27FC236}">
                <a16:creationId xmlns:a16="http://schemas.microsoft.com/office/drawing/2014/main" id="{536106F8-F952-4274-A568-663FA1514DFB}"/>
              </a:ext>
            </a:extLst>
          </p:cNvPr>
          <p:cNvSpPr>
            <a:spLocks noGrp="1"/>
          </p:cNvSpPr>
          <p:nvPr/>
        </p:nvSpPr>
        <p:spPr>
          <a:xfrm>
            <a:off x="6686550" y="4191000"/>
            <a:ext cx="4552950" cy="361950"/>
          </a:xfrm>
          <a:prstGeom prst="rect">
            <a:avLst/>
          </a:prstGeom>
          <a:noFill/>
          <a:ln w="0">
            <a:noFill/>
          </a:ln>
        </p:spPr>
        <p:txBody>
          <a:bodyPr anchor="t">
            <a:normAutofit/>
          </a:bodyPr>
          <a:lstStyle/>
          <a:p>
            <a:pPr>
              <a:buNone/>
              <a:defRPr sz="1088" b="0">
                <a:solidFill>
                  <a:srgbClr val="17243A"/>
                </a:solidFill>
                <a:latin typeface="Avenir Next"/>
                <a:ea typeface="Avenir Next"/>
                <a:cs typeface="Avenir Next"/>
              </a:defRPr>
            </a:pPr>
            <a:r>
              <a:rPr sz="1088" b="0">
                <a:solidFill>
                  <a:srgbClr val="17243A"/>
                </a:solidFill>
                <a:latin typeface="Avenir Next"/>
                <a:ea typeface="Avenir Next"/>
                <a:cs typeface="Avenir Next"/>
              </a:rPr>
              <a:t>Approved deductions and reserves are settled at city closeout</a:t>
            </a:r>
          </a:p>
        </p:txBody>
      </p:sp>
      <p:sp>
        <p:nvSpPr>
          <p:cNvPr id="24" name="Rectangle 23">
            <a:extLst>
              <a:ext uri="{FF2B5EF4-FFF2-40B4-BE49-F238E27FC236}">
                <a16:creationId xmlns:a16="http://schemas.microsoft.com/office/drawing/2014/main" id="{14DDE288-2CDD-4CC0-9E0C-4A768CB2CEC3}"/>
              </a:ext>
            </a:extLst>
          </p:cNvPr>
          <p:cNvSpPr>
            <a:spLocks noGrp="1"/>
          </p:cNvSpPr>
          <p:nvPr/>
        </p:nvSpPr>
        <p:spPr>
          <a:xfrm>
            <a:off x="6477000" y="4838700"/>
            <a:ext cx="76200" cy="76200"/>
          </a:xfrm>
          <a:prstGeom prst="rect">
            <a:avLst/>
          </a:prstGeom>
          <a:solidFill>
            <a:srgbClr val="C8102E"/>
          </a:solidFill>
          <a:ln w="0">
            <a:solidFill>
              <a:srgbClr val="C8102E"/>
            </a:solidFill>
          </a:ln>
        </p:spPr>
        <p:txBody>
          <a:bodyPr/>
          <a:lstStyle/>
          <a:p>
            <a:endParaRPr/>
          </a:p>
        </p:txBody>
      </p:sp>
      <p:sp>
        <p:nvSpPr>
          <p:cNvPr id="25" name="Rectangle 24">
            <a:extLst>
              <a:ext uri="{FF2B5EF4-FFF2-40B4-BE49-F238E27FC236}">
                <a16:creationId xmlns:a16="http://schemas.microsoft.com/office/drawing/2014/main" id="{821899BD-C0A1-412F-ADF2-0AA1783E3C7D}"/>
              </a:ext>
            </a:extLst>
          </p:cNvPr>
          <p:cNvSpPr>
            <a:spLocks noGrp="1"/>
          </p:cNvSpPr>
          <p:nvPr/>
        </p:nvSpPr>
        <p:spPr>
          <a:xfrm>
            <a:off x="6686550" y="4762500"/>
            <a:ext cx="4552950" cy="361950"/>
          </a:xfrm>
          <a:prstGeom prst="rect">
            <a:avLst/>
          </a:prstGeom>
          <a:noFill/>
          <a:ln w="0">
            <a:noFill/>
          </a:ln>
        </p:spPr>
        <p:txBody>
          <a:bodyPr anchor="t">
            <a:normAutofit fontScale="89362"/>
          </a:bodyPr>
          <a:lstStyle/>
          <a:p>
            <a:pPr>
              <a:buNone/>
              <a:defRPr sz="1088" b="0">
                <a:solidFill>
                  <a:srgbClr val="17243A"/>
                </a:solidFill>
                <a:latin typeface="Avenir Next"/>
                <a:ea typeface="Avenir Next"/>
                <a:cs typeface="Avenir Next"/>
              </a:defRPr>
            </a:pPr>
            <a:r>
              <a:rPr sz="1088" b="0">
                <a:solidFill>
                  <a:srgbClr val="17243A"/>
                </a:solidFill>
                <a:latin typeface="Avenir Next"/>
                <a:ea typeface="Avenir Next"/>
                <a:cs typeface="Avenir Next"/>
              </a:rPr>
              <a:t>Remaining proceeds benefit Freedom House under the governing agreement</a:t>
            </a:r>
          </a:p>
        </p:txBody>
      </p:sp>
      <p:sp>
        <p:nvSpPr>
          <p:cNvPr id="26" name="Rectangle 25">
            <a:extLst>
              <a:ext uri="{FF2B5EF4-FFF2-40B4-BE49-F238E27FC236}">
                <a16:creationId xmlns:a16="http://schemas.microsoft.com/office/drawing/2014/main" id="{B07EF0D4-82A8-443E-B7FB-FF30A64FDE16}"/>
              </a:ext>
            </a:extLst>
          </p:cNvPr>
          <p:cNvSpPr>
            <a:spLocks noGrp="1"/>
          </p:cNvSpPr>
          <p:nvPr/>
        </p:nvSpPr>
        <p:spPr>
          <a:xfrm>
            <a:off x="685800" y="5715000"/>
            <a:ext cx="10820400" cy="419100"/>
          </a:xfrm>
          <a:prstGeom prst="rect">
            <a:avLst/>
          </a:prstGeom>
          <a:noFill/>
          <a:ln w="0">
            <a:noFill/>
          </a:ln>
        </p:spPr>
        <p:txBody>
          <a:bodyPr anchor="t">
            <a:normAutofit fontScale="95556"/>
          </a:bodyPr>
          <a:lstStyle/>
          <a:p>
            <a:pPr>
              <a:buNone/>
              <a:defRPr sz="1125" b="1">
                <a:solidFill>
                  <a:srgbClr val="C8102E"/>
                </a:solidFill>
                <a:latin typeface="Avenir Next"/>
                <a:ea typeface="Avenir Next"/>
                <a:cs typeface="Avenir Next"/>
              </a:defRPr>
            </a:pPr>
            <a:r>
              <a:rPr sz="1125" b="1">
                <a:solidFill>
                  <a:srgbClr val="C8102E"/>
                </a:solidFill>
                <a:latin typeface="Avenir Next"/>
                <a:ea typeface="Avenir Next"/>
                <a:cs typeface="Avenir Next"/>
              </a:rPr>
              <a:t>Planning assumption: ticket revenue may cover production costs that sponsorship does not meet. Settle all costs and obligations before determining the Freedom House benefit.</a:t>
            </a:r>
          </a:p>
        </p:txBody>
      </p:sp>
    </p:spTree>
    <p:extLst>
      <p:ext uri="{BB962C8B-B14F-4D97-AF65-F5344CB8AC3E}">
        <p14:creationId xmlns:p14="http://schemas.microsoft.com/office/powerpoint/2010/main" val="1082248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A2E8448-D28B-4472-A137-4F6549D6856E}"/>
              </a:ext>
            </a:extLst>
          </p:cNvPr>
          <p:cNvSpPr>
            <a:spLocks noGrp="1"/>
          </p:cNvSpPr>
          <p:nvPr/>
        </p:nvSpPr>
        <p:spPr>
          <a:xfrm>
            <a:off x="685800" y="495300"/>
            <a:ext cx="28575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TOP TIER MODEL</a:t>
            </a:r>
          </a:p>
        </p:txBody>
      </p:sp>
      <p:sp>
        <p:nvSpPr>
          <p:cNvPr id="2" name="Rectangle 1">
            <a:extLst>
              <a:ext uri="{FF2B5EF4-FFF2-40B4-BE49-F238E27FC236}">
                <a16:creationId xmlns:a16="http://schemas.microsoft.com/office/drawing/2014/main" id="{3D1B3B92-02F6-4556-A7B1-0B7AB8E6ECAB}"/>
              </a:ext>
            </a:extLst>
          </p:cNvPr>
          <p:cNvSpPr>
            <a:spLocks noGrp="1"/>
          </p:cNvSpPr>
          <p:nvPr/>
        </p:nvSpPr>
        <p:spPr>
          <a:xfrm>
            <a:off x="685800" y="742950"/>
            <a:ext cx="9525000" cy="476250"/>
          </a:xfrm>
          <a:prstGeom prst="rect">
            <a:avLst/>
          </a:prstGeom>
          <a:noFill/>
          <a:ln w="0">
            <a:noFill/>
          </a:ln>
        </p:spPr>
        <p:txBody>
          <a:bodyPr anchor="t">
            <a:normAutofit fontScale="100000"/>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Dallas revenue potential</a:t>
            </a:r>
          </a:p>
        </p:txBody>
      </p:sp>
      <p:sp>
        <p:nvSpPr>
          <p:cNvPr id="3" name="Rectangle 2">
            <a:extLst>
              <a:ext uri="{FF2B5EF4-FFF2-40B4-BE49-F238E27FC236}">
                <a16:creationId xmlns:a16="http://schemas.microsoft.com/office/drawing/2014/main" id="{70710218-6F41-4EED-895B-34D1D7480A2A}"/>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9EB5AC4B-686D-4078-BC85-08F06B0B1700}"/>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25</a:t>
            </a:r>
          </a:p>
        </p:txBody>
      </p:sp>
      <p:sp>
        <p:nvSpPr>
          <p:cNvPr id="5" name="Rectangle 4">
            <a:extLst>
              <a:ext uri="{FF2B5EF4-FFF2-40B4-BE49-F238E27FC236}">
                <a16:creationId xmlns:a16="http://schemas.microsoft.com/office/drawing/2014/main" id="{6FFD5E8D-A690-4676-BE7A-8E80086CB73F}"/>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E17A4DF5-AEFC-4931-B10B-3C1B5DA41F5C}"/>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65FB61E3-6554-47E3-A0FA-F6C491C2CA5F}"/>
              </a:ext>
            </a:extLst>
          </p:cNvPr>
          <p:cNvSpPr>
            <a:spLocks noGrp="1"/>
          </p:cNvSpPr>
          <p:nvPr/>
        </p:nvSpPr>
        <p:spPr>
          <a:xfrm>
            <a:off x="685800" y="1619250"/>
            <a:ext cx="4762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PROGRAM</a:t>
            </a:r>
          </a:p>
        </p:txBody>
      </p:sp>
      <p:sp>
        <p:nvSpPr>
          <p:cNvPr id="8" name="Rectangle 7">
            <a:extLst>
              <a:ext uri="{FF2B5EF4-FFF2-40B4-BE49-F238E27FC236}">
                <a16:creationId xmlns:a16="http://schemas.microsoft.com/office/drawing/2014/main" id="{C27FF5CF-8473-4317-A242-E021E94300FB}"/>
              </a:ext>
            </a:extLst>
          </p:cNvPr>
          <p:cNvSpPr>
            <a:spLocks noGrp="1"/>
          </p:cNvSpPr>
          <p:nvPr/>
        </p:nvSpPr>
        <p:spPr>
          <a:xfrm>
            <a:off x="6858000" y="1619250"/>
            <a:ext cx="142875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CAPACITY</a:t>
            </a:r>
          </a:p>
        </p:txBody>
      </p:sp>
      <p:sp>
        <p:nvSpPr>
          <p:cNvPr id="9" name="Rectangle 8">
            <a:extLst>
              <a:ext uri="{FF2B5EF4-FFF2-40B4-BE49-F238E27FC236}">
                <a16:creationId xmlns:a16="http://schemas.microsoft.com/office/drawing/2014/main" id="{06CD68C6-9AA0-4406-85F8-6B68B043F383}"/>
              </a:ext>
            </a:extLst>
          </p:cNvPr>
          <p:cNvSpPr>
            <a:spLocks noGrp="1"/>
          </p:cNvSpPr>
          <p:nvPr/>
        </p:nvSpPr>
        <p:spPr>
          <a:xfrm>
            <a:off x="9239250" y="1619250"/>
            <a:ext cx="2095500" cy="209550"/>
          </a:xfrm>
          <a:prstGeom prst="rect">
            <a:avLst/>
          </a:prstGeom>
          <a:noFill/>
          <a:ln w="0">
            <a:noFill/>
          </a:ln>
        </p:spPr>
        <p:txBody>
          <a:bodyPr anchor="t">
            <a:normAutofit fontScale="98350"/>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GROSS POTENTIAL</a:t>
            </a:r>
          </a:p>
        </p:txBody>
      </p:sp>
      <p:sp>
        <p:nvSpPr>
          <p:cNvPr id="10" name="Rectangle 9">
            <a:extLst>
              <a:ext uri="{FF2B5EF4-FFF2-40B4-BE49-F238E27FC236}">
                <a16:creationId xmlns:a16="http://schemas.microsoft.com/office/drawing/2014/main" id="{BAE12A27-1F01-433E-8C2E-F2788F2901DD}"/>
              </a:ext>
            </a:extLst>
          </p:cNvPr>
          <p:cNvSpPr>
            <a:spLocks noGrp="1"/>
          </p:cNvSpPr>
          <p:nvPr/>
        </p:nvSpPr>
        <p:spPr>
          <a:xfrm>
            <a:off x="685800" y="1905000"/>
            <a:ext cx="10820400" cy="19050"/>
          </a:xfrm>
          <a:prstGeom prst="rect">
            <a:avLst/>
          </a:prstGeom>
          <a:solidFill>
            <a:srgbClr val="17243A"/>
          </a:solidFill>
          <a:ln w="0">
            <a:solidFill>
              <a:srgbClr val="17243A"/>
            </a:solidFill>
          </a:ln>
        </p:spPr>
        <p:txBody>
          <a:bodyPr/>
          <a:lstStyle/>
          <a:p>
            <a:endParaRPr/>
          </a:p>
        </p:txBody>
      </p:sp>
      <p:sp>
        <p:nvSpPr>
          <p:cNvPr id="11" name="Rectangle 10">
            <a:extLst>
              <a:ext uri="{FF2B5EF4-FFF2-40B4-BE49-F238E27FC236}">
                <a16:creationId xmlns:a16="http://schemas.microsoft.com/office/drawing/2014/main" id="{180A32AE-14BD-4406-AC71-A7BD03CF101B}"/>
              </a:ext>
            </a:extLst>
          </p:cNvPr>
          <p:cNvSpPr>
            <a:spLocks noGrp="1"/>
          </p:cNvSpPr>
          <p:nvPr/>
        </p:nvSpPr>
        <p:spPr>
          <a:xfrm>
            <a:off x="800100" y="2095500"/>
            <a:ext cx="5619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Music for America Together</a:t>
            </a:r>
          </a:p>
        </p:txBody>
      </p:sp>
      <p:sp>
        <p:nvSpPr>
          <p:cNvPr id="12" name="Rectangle 11">
            <a:extLst>
              <a:ext uri="{FF2B5EF4-FFF2-40B4-BE49-F238E27FC236}">
                <a16:creationId xmlns:a16="http://schemas.microsoft.com/office/drawing/2014/main" id="{CD4DEF63-ED1B-4B2D-841C-B4C03475947E}"/>
              </a:ext>
            </a:extLst>
          </p:cNvPr>
          <p:cNvSpPr>
            <a:spLocks noGrp="1"/>
          </p:cNvSpPr>
          <p:nvPr/>
        </p:nvSpPr>
        <p:spPr>
          <a:xfrm>
            <a:off x="6858000" y="2095500"/>
            <a:ext cx="1428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2,000</a:t>
            </a:r>
          </a:p>
        </p:txBody>
      </p:sp>
      <p:sp>
        <p:nvSpPr>
          <p:cNvPr id="13" name="Rectangle 12">
            <a:extLst>
              <a:ext uri="{FF2B5EF4-FFF2-40B4-BE49-F238E27FC236}">
                <a16:creationId xmlns:a16="http://schemas.microsoft.com/office/drawing/2014/main" id="{DA5260E5-AC0E-402D-8994-3D41976CFEC0}"/>
              </a:ext>
            </a:extLst>
          </p:cNvPr>
          <p:cNvSpPr>
            <a:spLocks noGrp="1"/>
          </p:cNvSpPr>
          <p:nvPr/>
        </p:nvSpPr>
        <p:spPr>
          <a:xfrm>
            <a:off x="9239250" y="2095500"/>
            <a:ext cx="2000250" cy="304800"/>
          </a:xfrm>
          <a:prstGeom prst="rect">
            <a:avLst/>
          </a:prstGeom>
          <a:noFill/>
          <a:ln w="0">
            <a:noFill/>
          </a:ln>
        </p:spPr>
        <p:txBody>
          <a:bodyPr anchor="t">
            <a:normAutofit/>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$2,350,000</a:t>
            </a:r>
          </a:p>
        </p:txBody>
      </p:sp>
      <p:sp>
        <p:nvSpPr>
          <p:cNvPr id="14" name="Rectangle 13">
            <a:extLst>
              <a:ext uri="{FF2B5EF4-FFF2-40B4-BE49-F238E27FC236}">
                <a16:creationId xmlns:a16="http://schemas.microsoft.com/office/drawing/2014/main" id="{C258C2C6-7B17-4824-83B7-012819764AB6}"/>
              </a:ext>
            </a:extLst>
          </p:cNvPr>
          <p:cNvSpPr>
            <a:spLocks noGrp="1"/>
          </p:cNvSpPr>
          <p:nvPr/>
        </p:nvSpPr>
        <p:spPr>
          <a:xfrm>
            <a:off x="685800" y="2543175"/>
            <a:ext cx="10820400" cy="428625"/>
          </a:xfrm>
          <a:prstGeom prst="rect">
            <a:avLst/>
          </a:prstGeom>
          <a:solidFill>
            <a:srgbClr val="F4F6F8"/>
          </a:solidFill>
          <a:ln w="0">
            <a:solidFill>
              <a:srgbClr val="F4F6F8"/>
            </a:solidFill>
          </a:ln>
        </p:spPr>
        <p:txBody>
          <a:bodyPr/>
          <a:lstStyle/>
          <a:p>
            <a:endParaRPr/>
          </a:p>
        </p:txBody>
      </p:sp>
      <p:sp>
        <p:nvSpPr>
          <p:cNvPr id="15" name="Rectangle 14">
            <a:extLst>
              <a:ext uri="{FF2B5EF4-FFF2-40B4-BE49-F238E27FC236}">
                <a16:creationId xmlns:a16="http://schemas.microsoft.com/office/drawing/2014/main" id="{DEAB8ABA-F51A-49E4-9AD1-241CBC955394}"/>
              </a:ext>
            </a:extLst>
          </p:cNvPr>
          <p:cNvSpPr>
            <a:spLocks noGrp="1"/>
          </p:cNvSpPr>
          <p:nvPr/>
        </p:nvSpPr>
        <p:spPr>
          <a:xfrm>
            <a:off x="800100" y="2590800"/>
            <a:ext cx="5619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The American Table</a:t>
            </a:r>
          </a:p>
        </p:txBody>
      </p:sp>
      <p:sp>
        <p:nvSpPr>
          <p:cNvPr id="16" name="Rectangle 15">
            <a:extLst>
              <a:ext uri="{FF2B5EF4-FFF2-40B4-BE49-F238E27FC236}">
                <a16:creationId xmlns:a16="http://schemas.microsoft.com/office/drawing/2014/main" id="{38CA5B61-2C0D-4073-A127-5C7E6C079696}"/>
              </a:ext>
            </a:extLst>
          </p:cNvPr>
          <p:cNvSpPr>
            <a:spLocks noGrp="1"/>
          </p:cNvSpPr>
          <p:nvPr/>
        </p:nvSpPr>
        <p:spPr>
          <a:xfrm>
            <a:off x="6858000" y="2590800"/>
            <a:ext cx="1428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600</a:t>
            </a:r>
          </a:p>
        </p:txBody>
      </p:sp>
      <p:sp>
        <p:nvSpPr>
          <p:cNvPr id="17" name="Rectangle 16">
            <a:extLst>
              <a:ext uri="{FF2B5EF4-FFF2-40B4-BE49-F238E27FC236}">
                <a16:creationId xmlns:a16="http://schemas.microsoft.com/office/drawing/2014/main" id="{5369A5D4-CC18-47AF-A8DD-330E5C09756A}"/>
              </a:ext>
            </a:extLst>
          </p:cNvPr>
          <p:cNvSpPr>
            <a:spLocks noGrp="1"/>
          </p:cNvSpPr>
          <p:nvPr/>
        </p:nvSpPr>
        <p:spPr>
          <a:xfrm>
            <a:off x="9239250" y="2590800"/>
            <a:ext cx="2000250" cy="304800"/>
          </a:xfrm>
          <a:prstGeom prst="rect">
            <a:avLst/>
          </a:prstGeom>
          <a:noFill/>
          <a:ln w="0">
            <a:noFill/>
          </a:ln>
        </p:spPr>
        <p:txBody>
          <a:bodyPr anchor="t">
            <a:normAutofit/>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$1,550,000</a:t>
            </a:r>
          </a:p>
        </p:txBody>
      </p:sp>
      <p:sp>
        <p:nvSpPr>
          <p:cNvPr id="18" name="Rectangle 17">
            <a:extLst>
              <a:ext uri="{FF2B5EF4-FFF2-40B4-BE49-F238E27FC236}">
                <a16:creationId xmlns:a16="http://schemas.microsoft.com/office/drawing/2014/main" id="{D5BC7E32-BA25-4EFF-A2EF-E8A6D79C3C46}"/>
              </a:ext>
            </a:extLst>
          </p:cNvPr>
          <p:cNvSpPr>
            <a:spLocks noGrp="1"/>
          </p:cNvSpPr>
          <p:nvPr/>
        </p:nvSpPr>
        <p:spPr>
          <a:xfrm>
            <a:off x="800100" y="3086100"/>
            <a:ext cx="5619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Kitchen Table Conversations</a:t>
            </a:r>
          </a:p>
        </p:txBody>
      </p:sp>
      <p:sp>
        <p:nvSpPr>
          <p:cNvPr id="19" name="Rectangle 18">
            <a:extLst>
              <a:ext uri="{FF2B5EF4-FFF2-40B4-BE49-F238E27FC236}">
                <a16:creationId xmlns:a16="http://schemas.microsoft.com/office/drawing/2014/main" id="{D860AA7C-3F9C-477E-B1B3-2603A0B9ABE5}"/>
              </a:ext>
            </a:extLst>
          </p:cNvPr>
          <p:cNvSpPr>
            <a:spLocks noGrp="1"/>
          </p:cNvSpPr>
          <p:nvPr/>
        </p:nvSpPr>
        <p:spPr>
          <a:xfrm>
            <a:off x="6858000" y="3086100"/>
            <a:ext cx="1428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2,000</a:t>
            </a:r>
          </a:p>
        </p:txBody>
      </p:sp>
      <p:sp>
        <p:nvSpPr>
          <p:cNvPr id="20" name="Rectangle 19">
            <a:extLst>
              <a:ext uri="{FF2B5EF4-FFF2-40B4-BE49-F238E27FC236}">
                <a16:creationId xmlns:a16="http://schemas.microsoft.com/office/drawing/2014/main" id="{80FB49C8-B95C-40F2-9ABE-4BB44E629043}"/>
              </a:ext>
            </a:extLst>
          </p:cNvPr>
          <p:cNvSpPr>
            <a:spLocks noGrp="1"/>
          </p:cNvSpPr>
          <p:nvPr/>
        </p:nvSpPr>
        <p:spPr>
          <a:xfrm>
            <a:off x="9239250" y="3086100"/>
            <a:ext cx="2000250" cy="304800"/>
          </a:xfrm>
          <a:prstGeom prst="rect">
            <a:avLst/>
          </a:prstGeom>
          <a:noFill/>
          <a:ln w="0">
            <a:noFill/>
          </a:ln>
        </p:spPr>
        <p:txBody>
          <a:bodyPr anchor="t">
            <a:normAutofit/>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$685,000</a:t>
            </a:r>
          </a:p>
        </p:txBody>
      </p:sp>
      <p:sp>
        <p:nvSpPr>
          <p:cNvPr id="21" name="Rectangle 20">
            <a:extLst>
              <a:ext uri="{FF2B5EF4-FFF2-40B4-BE49-F238E27FC236}">
                <a16:creationId xmlns:a16="http://schemas.microsoft.com/office/drawing/2014/main" id="{8155DDAB-EE02-4169-B8D9-866E6E4FFDE8}"/>
              </a:ext>
            </a:extLst>
          </p:cNvPr>
          <p:cNvSpPr>
            <a:spLocks noGrp="1"/>
          </p:cNvSpPr>
          <p:nvPr/>
        </p:nvSpPr>
        <p:spPr>
          <a:xfrm>
            <a:off x="685800" y="3533775"/>
            <a:ext cx="10820400" cy="428625"/>
          </a:xfrm>
          <a:prstGeom prst="rect">
            <a:avLst/>
          </a:prstGeom>
          <a:solidFill>
            <a:srgbClr val="F4F6F8"/>
          </a:solidFill>
          <a:ln w="0">
            <a:solidFill>
              <a:srgbClr val="F4F6F8"/>
            </a:solidFill>
          </a:ln>
        </p:spPr>
        <p:txBody>
          <a:bodyPr/>
          <a:lstStyle/>
          <a:p>
            <a:endParaRPr/>
          </a:p>
        </p:txBody>
      </p:sp>
      <p:sp>
        <p:nvSpPr>
          <p:cNvPr id="22" name="Rectangle 21">
            <a:extLst>
              <a:ext uri="{FF2B5EF4-FFF2-40B4-BE49-F238E27FC236}">
                <a16:creationId xmlns:a16="http://schemas.microsoft.com/office/drawing/2014/main" id="{3780387A-76B2-47D3-898D-172CF7620037}"/>
              </a:ext>
            </a:extLst>
          </p:cNvPr>
          <p:cNvSpPr>
            <a:spLocks noGrp="1"/>
          </p:cNvSpPr>
          <p:nvPr/>
        </p:nvSpPr>
        <p:spPr>
          <a:xfrm>
            <a:off x="800100" y="3581400"/>
            <a:ext cx="5619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HAP and NO WAR</a:t>
            </a:r>
          </a:p>
        </p:txBody>
      </p:sp>
      <p:sp>
        <p:nvSpPr>
          <p:cNvPr id="23" name="Rectangle 22">
            <a:extLst>
              <a:ext uri="{FF2B5EF4-FFF2-40B4-BE49-F238E27FC236}">
                <a16:creationId xmlns:a16="http://schemas.microsoft.com/office/drawing/2014/main" id="{A1F5B686-3A2F-481A-B40D-8FAB2B1A2881}"/>
              </a:ext>
            </a:extLst>
          </p:cNvPr>
          <p:cNvSpPr>
            <a:spLocks noGrp="1"/>
          </p:cNvSpPr>
          <p:nvPr/>
        </p:nvSpPr>
        <p:spPr>
          <a:xfrm>
            <a:off x="6858000" y="3581400"/>
            <a:ext cx="1428750" cy="304800"/>
          </a:xfrm>
          <a:prstGeom prst="rect">
            <a:avLst/>
          </a:prstGeom>
          <a:noFill/>
          <a:ln w="0">
            <a:noFill/>
          </a:ln>
        </p:spPr>
        <p:txBody>
          <a:bodyPr anchor="t">
            <a:normAutofit fontScale="100000"/>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6,000</a:t>
            </a:r>
          </a:p>
        </p:txBody>
      </p:sp>
      <p:sp>
        <p:nvSpPr>
          <p:cNvPr id="24" name="Rectangle 23">
            <a:extLst>
              <a:ext uri="{FF2B5EF4-FFF2-40B4-BE49-F238E27FC236}">
                <a16:creationId xmlns:a16="http://schemas.microsoft.com/office/drawing/2014/main" id="{F8294D28-9BE3-49B0-BB52-28549247E1B5}"/>
              </a:ext>
            </a:extLst>
          </p:cNvPr>
          <p:cNvSpPr>
            <a:spLocks noGrp="1"/>
          </p:cNvSpPr>
          <p:nvPr/>
        </p:nvSpPr>
        <p:spPr>
          <a:xfrm>
            <a:off x="9239250" y="3581400"/>
            <a:ext cx="2000250" cy="304800"/>
          </a:xfrm>
          <a:prstGeom prst="rect">
            <a:avLst/>
          </a:prstGeom>
          <a:noFill/>
          <a:ln w="0">
            <a:noFill/>
          </a:ln>
        </p:spPr>
        <p:txBody>
          <a:bodyPr anchor="t">
            <a:normAutofit/>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$70,000</a:t>
            </a:r>
          </a:p>
        </p:txBody>
      </p:sp>
      <p:sp>
        <p:nvSpPr>
          <p:cNvPr id="25" name="Rectangle 24">
            <a:extLst>
              <a:ext uri="{FF2B5EF4-FFF2-40B4-BE49-F238E27FC236}">
                <a16:creationId xmlns:a16="http://schemas.microsoft.com/office/drawing/2014/main" id="{2FFFAC44-5487-484F-8433-BFFC2FA2B787}"/>
              </a:ext>
            </a:extLst>
          </p:cNvPr>
          <p:cNvSpPr>
            <a:spLocks noGrp="1"/>
          </p:cNvSpPr>
          <p:nvPr/>
        </p:nvSpPr>
        <p:spPr>
          <a:xfrm>
            <a:off x="800100" y="4076700"/>
            <a:ext cx="5619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Total ticket revenue</a:t>
            </a:r>
          </a:p>
        </p:txBody>
      </p:sp>
      <p:sp>
        <p:nvSpPr>
          <p:cNvPr id="26" name="Rectangle 25">
            <a:extLst>
              <a:ext uri="{FF2B5EF4-FFF2-40B4-BE49-F238E27FC236}">
                <a16:creationId xmlns:a16="http://schemas.microsoft.com/office/drawing/2014/main" id="{DC4C01F7-B6ED-413A-9E84-D42DD5373C80}"/>
              </a:ext>
            </a:extLst>
          </p:cNvPr>
          <p:cNvSpPr>
            <a:spLocks noGrp="1"/>
          </p:cNvSpPr>
          <p:nvPr/>
        </p:nvSpPr>
        <p:spPr>
          <a:xfrm>
            <a:off x="6858000" y="4076700"/>
            <a:ext cx="1428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10,600</a:t>
            </a:r>
          </a:p>
        </p:txBody>
      </p:sp>
      <p:sp>
        <p:nvSpPr>
          <p:cNvPr id="27" name="Rectangle 26">
            <a:extLst>
              <a:ext uri="{FF2B5EF4-FFF2-40B4-BE49-F238E27FC236}">
                <a16:creationId xmlns:a16="http://schemas.microsoft.com/office/drawing/2014/main" id="{2484EBB5-5169-4428-B298-95B78B2F7762}"/>
              </a:ext>
            </a:extLst>
          </p:cNvPr>
          <p:cNvSpPr>
            <a:spLocks noGrp="1"/>
          </p:cNvSpPr>
          <p:nvPr/>
        </p:nvSpPr>
        <p:spPr>
          <a:xfrm>
            <a:off x="9239250" y="4076700"/>
            <a:ext cx="2000250" cy="304800"/>
          </a:xfrm>
          <a:prstGeom prst="rect">
            <a:avLst/>
          </a:prstGeom>
          <a:noFill/>
          <a:ln w="0">
            <a:noFill/>
          </a:ln>
        </p:spPr>
        <p:txBody>
          <a:bodyPr anchor="t">
            <a:normAutofit/>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$4,655,000</a:t>
            </a:r>
          </a:p>
        </p:txBody>
      </p:sp>
      <p:sp>
        <p:nvSpPr>
          <p:cNvPr id="28" name="Rectangle 27">
            <a:extLst>
              <a:ext uri="{FF2B5EF4-FFF2-40B4-BE49-F238E27FC236}">
                <a16:creationId xmlns:a16="http://schemas.microsoft.com/office/drawing/2014/main" id="{BC77FD23-C5B8-47AE-9617-117E0D06332C}"/>
              </a:ext>
            </a:extLst>
          </p:cNvPr>
          <p:cNvSpPr>
            <a:spLocks noGrp="1"/>
          </p:cNvSpPr>
          <p:nvPr/>
        </p:nvSpPr>
        <p:spPr>
          <a:xfrm>
            <a:off x="685800" y="4524375"/>
            <a:ext cx="10820400" cy="428625"/>
          </a:xfrm>
          <a:prstGeom prst="rect">
            <a:avLst/>
          </a:prstGeom>
          <a:solidFill>
            <a:srgbClr val="F4F6F8"/>
          </a:solidFill>
          <a:ln w="0">
            <a:solidFill>
              <a:srgbClr val="F4F6F8"/>
            </a:solidFill>
          </a:ln>
        </p:spPr>
        <p:txBody>
          <a:bodyPr/>
          <a:lstStyle/>
          <a:p>
            <a:endParaRPr/>
          </a:p>
        </p:txBody>
      </p:sp>
      <p:sp>
        <p:nvSpPr>
          <p:cNvPr id="29" name="Rectangle 28">
            <a:extLst>
              <a:ext uri="{FF2B5EF4-FFF2-40B4-BE49-F238E27FC236}">
                <a16:creationId xmlns:a16="http://schemas.microsoft.com/office/drawing/2014/main" id="{53FB5E94-2FFF-4DAA-A49A-5571C7E9CD4B}"/>
              </a:ext>
            </a:extLst>
          </p:cNvPr>
          <p:cNvSpPr>
            <a:spLocks noGrp="1"/>
          </p:cNvSpPr>
          <p:nvPr/>
        </p:nvSpPr>
        <p:spPr>
          <a:xfrm>
            <a:off x="800100" y="4572000"/>
            <a:ext cx="5619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Presenting Sponsor</a:t>
            </a:r>
          </a:p>
        </p:txBody>
      </p:sp>
      <p:sp>
        <p:nvSpPr>
          <p:cNvPr id="30" name="Rectangle 29">
            <a:extLst>
              <a:ext uri="{FF2B5EF4-FFF2-40B4-BE49-F238E27FC236}">
                <a16:creationId xmlns:a16="http://schemas.microsoft.com/office/drawing/2014/main" id="{BDC38F44-3051-40FA-8180-F6141C223899}"/>
              </a:ext>
            </a:extLst>
          </p:cNvPr>
          <p:cNvSpPr>
            <a:spLocks noGrp="1"/>
          </p:cNvSpPr>
          <p:nvPr/>
        </p:nvSpPr>
        <p:spPr>
          <a:xfrm>
            <a:off x="6858000" y="4572000"/>
            <a:ext cx="1428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One</a:t>
            </a:r>
          </a:p>
        </p:txBody>
      </p:sp>
      <p:sp>
        <p:nvSpPr>
          <p:cNvPr id="31" name="Rectangle 30">
            <a:extLst>
              <a:ext uri="{FF2B5EF4-FFF2-40B4-BE49-F238E27FC236}">
                <a16:creationId xmlns:a16="http://schemas.microsoft.com/office/drawing/2014/main" id="{329A347D-85F5-4638-A917-382EB70BA9F8}"/>
              </a:ext>
            </a:extLst>
          </p:cNvPr>
          <p:cNvSpPr>
            <a:spLocks noGrp="1"/>
          </p:cNvSpPr>
          <p:nvPr/>
        </p:nvSpPr>
        <p:spPr>
          <a:xfrm>
            <a:off x="9239250" y="4572000"/>
            <a:ext cx="2000250" cy="304800"/>
          </a:xfrm>
          <a:prstGeom prst="rect">
            <a:avLst/>
          </a:prstGeom>
          <a:noFill/>
          <a:ln w="0">
            <a:noFill/>
          </a:ln>
        </p:spPr>
        <p:txBody>
          <a:bodyPr anchor="t">
            <a:normAutofit fontScale="100000"/>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$600,000</a:t>
            </a:r>
          </a:p>
        </p:txBody>
      </p:sp>
      <p:sp>
        <p:nvSpPr>
          <p:cNvPr id="32" name="Rectangle 31">
            <a:extLst>
              <a:ext uri="{FF2B5EF4-FFF2-40B4-BE49-F238E27FC236}">
                <a16:creationId xmlns:a16="http://schemas.microsoft.com/office/drawing/2014/main" id="{FFE8B449-8493-450F-9BBD-DBE279C75EDB}"/>
              </a:ext>
            </a:extLst>
          </p:cNvPr>
          <p:cNvSpPr>
            <a:spLocks noGrp="1"/>
          </p:cNvSpPr>
          <p:nvPr/>
        </p:nvSpPr>
        <p:spPr>
          <a:xfrm>
            <a:off x="800100" y="5067300"/>
            <a:ext cx="5619750" cy="3048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Combined gross potential</a:t>
            </a:r>
          </a:p>
        </p:txBody>
      </p:sp>
      <p:sp>
        <p:nvSpPr>
          <p:cNvPr id="33" name="Rectangle 32">
            <a:extLst>
              <a:ext uri="{FF2B5EF4-FFF2-40B4-BE49-F238E27FC236}">
                <a16:creationId xmlns:a16="http://schemas.microsoft.com/office/drawing/2014/main" id="{493F030B-45FE-491A-9BCF-B567677B20CD}"/>
              </a:ext>
            </a:extLst>
          </p:cNvPr>
          <p:cNvSpPr>
            <a:spLocks noGrp="1"/>
          </p:cNvSpPr>
          <p:nvPr/>
        </p:nvSpPr>
        <p:spPr>
          <a:xfrm>
            <a:off x="6858000" y="5067300"/>
            <a:ext cx="1428750" cy="304800"/>
          </a:xfrm>
          <a:prstGeom prst="rect">
            <a:avLst/>
          </a:prstGeom>
          <a:noFill/>
          <a:ln w="0">
            <a:noFill/>
          </a:ln>
        </p:spPr>
        <p:txBody>
          <a:bodyPr anchor="t">
            <a:normAutofit/>
          </a:bodyPr>
          <a:lstStyle/>
          <a:p>
            <a:endParaRPr/>
          </a:p>
        </p:txBody>
      </p:sp>
      <p:sp>
        <p:nvSpPr>
          <p:cNvPr id="34" name="Rectangle 33">
            <a:extLst>
              <a:ext uri="{FF2B5EF4-FFF2-40B4-BE49-F238E27FC236}">
                <a16:creationId xmlns:a16="http://schemas.microsoft.com/office/drawing/2014/main" id="{95247898-9339-4C66-A7A8-33446C07A89B}"/>
              </a:ext>
            </a:extLst>
          </p:cNvPr>
          <p:cNvSpPr>
            <a:spLocks noGrp="1"/>
          </p:cNvSpPr>
          <p:nvPr/>
        </p:nvSpPr>
        <p:spPr>
          <a:xfrm>
            <a:off x="9239250" y="5067300"/>
            <a:ext cx="2000250" cy="304800"/>
          </a:xfrm>
          <a:prstGeom prst="rect">
            <a:avLst/>
          </a:prstGeom>
          <a:noFill/>
          <a:ln w="0">
            <a:noFill/>
          </a:ln>
        </p:spPr>
        <p:txBody>
          <a:bodyPr anchor="t">
            <a:normAutofit fontScale="100000"/>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$5,255,000</a:t>
            </a:r>
          </a:p>
        </p:txBody>
      </p:sp>
      <p:sp>
        <p:nvSpPr>
          <p:cNvPr id="35" name="Rectangle 34">
            <a:extLst>
              <a:ext uri="{FF2B5EF4-FFF2-40B4-BE49-F238E27FC236}">
                <a16:creationId xmlns:a16="http://schemas.microsoft.com/office/drawing/2014/main" id="{62A1F6B1-8B3B-4C03-A1DF-15B271E413A8}"/>
              </a:ext>
            </a:extLst>
          </p:cNvPr>
          <p:cNvSpPr>
            <a:spLocks noGrp="1"/>
          </p:cNvSpPr>
          <p:nvPr/>
        </p:nvSpPr>
        <p:spPr>
          <a:xfrm>
            <a:off x="685800" y="5857875"/>
            <a:ext cx="10820400" cy="342900"/>
          </a:xfrm>
          <a:prstGeom prst="rect">
            <a:avLst/>
          </a:prstGeom>
          <a:noFill/>
          <a:ln w="0">
            <a:noFill/>
          </a:ln>
        </p:spPr>
        <p:txBody>
          <a:bodyPr anchor="t">
            <a:normAutofit fontScale="100000"/>
          </a:bodyPr>
          <a:lstStyle/>
          <a:p>
            <a:pPr>
              <a:buNone/>
              <a:defRPr sz="1013" b="0">
                <a:solidFill>
                  <a:srgbClr val="5E6873"/>
                </a:solidFill>
                <a:latin typeface="Avenir Next"/>
                <a:ea typeface="Avenir Next"/>
                <a:cs typeface="Avenir Next"/>
              </a:defRPr>
            </a:pPr>
            <a:r>
              <a:rPr sz="1013" b="0">
                <a:solidFill>
                  <a:srgbClr val="5E6873"/>
                </a:solidFill>
                <a:latin typeface="Avenir Next"/>
                <a:ea typeface="Avenir Next"/>
                <a:cs typeface="Avenir Next"/>
              </a:rPr>
              <a:t>Illustrative $5.255 million gross includes full ticket sales and the lead sponsor only. Additional sponsorship is separate. Costs and name permissions remain to be confirmed.</a:t>
            </a:r>
          </a:p>
        </p:txBody>
      </p:sp>
    </p:spTree>
    <p:extLst>
      <p:ext uri="{BB962C8B-B14F-4D97-AF65-F5344CB8AC3E}">
        <p14:creationId xmlns:p14="http://schemas.microsoft.com/office/powerpoint/2010/main" val="1191905831"/>
      </p:ext>
    </p:extLst>
  </p:cSld>
  <p:clrMapOvr>
    <a:masterClrMapping/>
  </p:clrMapOvr>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1BC508C-8F86-48D3-88A7-45776004BDA7}"/>
              </a:ext>
            </a:extLst>
          </p:cNvPr>
          <p:cNvSpPr>
            <a:spLocks xmlns:a="http://schemas.openxmlformats.org/drawingml/2006/main" noGrp="1"/>
          </p:cNvSpPr>
          <p:nvPr/>
        </p:nvSpPr>
        <p:spPr>
          <a:xfrm xmlns:a="http://schemas.openxmlformats.org/drawingml/2006/main">
            <a:off x="685800" y="4000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SPONSOR UNDERWRITING</a:t>
            </a:r>
          </a:p>
        </p:txBody>
      </p:sp>
      <p:sp>
        <p:nvSpPr>
          <p:cNvPr id="2" name="">
            <a:extLst xmlns:a="http://schemas.openxmlformats.org/drawingml/2006/main">
              <a:ext uri="{FF2B5EF4-FFF2-40B4-BE49-F238E27FC236}">
                <a16:creationId xmlns:a16="http://schemas.microsoft.com/office/drawing/2014/main" id="{32F78CFA-B8C9-4402-AD2F-03D2B6E26CB2}"/>
              </a:ext>
            </a:extLst>
          </p:cNvPr>
          <p:cNvSpPr>
            <a:spLocks xmlns:a="http://schemas.openxmlformats.org/drawingml/2006/main" noGrp="1"/>
          </p:cNvSpPr>
          <p:nvPr/>
        </p:nvSpPr>
        <p:spPr>
          <a:xfrm xmlns:a="http://schemas.openxmlformats.org/drawingml/2006/main">
            <a:off x="685800" y="742950"/>
            <a:ext cx="10820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Proposed Dallas sponsorship targets</a:t>
            </a:r>
          </a:p>
        </p:txBody>
      </p:sp>
      <p:sp>
        <p:nvSpPr>
          <p:cNvPr id="3" name="">
            <a:extLst xmlns:a="http://schemas.openxmlformats.org/drawingml/2006/main">
              <a:ext uri="{FF2B5EF4-FFF2-40B4-BE49-F238E27FC236}">
                <a16:creationId xmlns:a16="http://schemas.microsoft.com/office/drawing/2014/main" id="{057433BB-5325-4390-8498-7133B88499D8}"/>
              </a:ext>
            </a:extLst>
          </p:cNvPr>
          <p:cNvSpPr>
            <a:spLocks xmlns:a="http://schemas.openxmlformats.org/drawingml/2006/main" noGrp="1"/>
          </p:cNvSpPr>
          <p:nvPr/>
        </p:nvSpPr>
        <p:spPr>
          <a:xfrm xmlns:a="http://schemas.openxmlformats.org/drawingml/2006/main">
            <a:off x="11125200" y="40005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26</a:t>
            </a:r>
          </a:p>
        </p:txBody>
      </p:sp>
      <p:sp>
        <p:nvSpPr>
          <p:cNvPr id="4" name="">
            <a:extLst xmlns:a="http://schemas.openxmlformats.org/drawingml/2006/main">
              <a:ext uri="{FF2B5EF4-FFF2-40B4-BE49-F238E27FC236}">
                <a16:creationId xmlns:a16="http://schemas.microsoft.com/office/drawing/2014/main" id="{27B701CA-43D5-4AEB-95E2-DDDA3E39569A}"/>
              </a:ext>
            </a:extLst>
          </p:cNvPr>
          <p:cNvSpPr>
            <a:spLocks xmlns:a="http://schemas.openxmlformats.org/drawingml/2006/main" noGrp="1"/>
          </p:cNvSpPr>
          <p:nvPr/>
        </p:nvSpPr>
        <p:spPr>
          <a:xfrm xmlns:a="http://schemas.openxmlformats.org/drawingml/2006/main">
            <a:off x="685800" y="6477000"/>
            <a:ext cx="2857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WORKING DRAFT</a:t>
            </a:r>
          </a:p>
        </p:txBody>
      </p:sp>
      <p:sp>
        <p:nvSpPr>
          <p:cNvPr id="5" name="">
            <a:extLst xmlns:a="http://schemas.openxmlformats.org/drawingml/2006/main">
              <a:ext uri="{FF2B5EF4-FFF2-40B4-BE49-F238E27FC236}">
                <a16:creationId xmlns:a16="http://schemas.microsoft.com/office/drawing/2014/main" id="{CDC0F021-D010-4C11-BCB6-4254878AA048}"/>
              </a:ext>
            </a:extLst>
          </p:cNvPr>
          <p:cNvSpPr>
            <a:spLocks xmlns:a="http://schemas.openxmlformats.org/drawingml/2006/main" noGrp="1"/>
          </p:cNvSpPr>
          <p:nvPr/>
        </p:nvSpPr>
        <p:spPr>
          <a:xfrm xmlns:a="http://schemas.openxmlformats.org/drawingml/2006/main">
            <a:off x="10287000" y="6477000"/>
            <a:ext cx="1428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AMERICA TOGETHER</a:t>
            </a:r>
          </a:p>
        </p:txBody>
      </p:sp>
      <p:sp>
        <p:nvSpPr>
          <p:cNvPr id="6" name="">
            <a:extLst xmlns:a="http://schemas.openxmlformats.org/drawingml/2006/main">
              <a:ext uri="{FF2B5EF4-FFF2-40B4-BE49-F238E27FC236}">
                <a16:creationId xmlns:a16="http://schemas.microsoft.com/office/drawing/2014/main" id="{1E1B551E-09EC-4961-9E1C-B5739048AF35}"/>
              </a:ext>
            </a:extLst>
          </p:cNvPr>
          <p:cNvSpPr>
            <a:spLocks xmlns:a="http://schemas.openxmlformats.org/drawingml/2006/main" noGrp="1"/>
          </p:cNvSpPr>
          <p:nvPr/>
        </p:nvSpPr>
        <p:spPr>
          <a:xfrm xmlns:a="http://schemas.openxmlformats.org/drawingml/2006/main">
            <a:off x="685800" y="1390650"/>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$4.8 million or more in proposed support. Costs require quotes and funding commitments.</a:t>
            </a:r>
          </a:p>
        </p:txBody>
      </p:sp>
      <p:graphicFrame>
        <p:nvGraphicFramePr>
          <p:cNvPr id="15" name=""/>
          <p:cNvGraphicFramePr/>
          <p:nvPr/>
        </p:nvGraphicFramePr>
        <p:xfrm>
          <a:off xmlns:a="http://schemas.openxmlformats.org/drawingml/2006/main" x="685800" y="2047875"/>
          <a:ext xmlns:a="http://schemas.openxmlformats.org/drawingml/2006/main" cx="10820400" cy="3476625"/>
        </p:xfrm>
        <a:graphic xmlns:a="http://schemas.openxmlformats.org/drawingml/2006/main">
          <a:graphicData uri="http://schemas.openxmlformats.org/drawingml/2006/table">
            <a:tbl>
              <a:tblPr/>
              <a:tblGrid>
                <a:gridCol w="5191125"/>
                <a:gridCol w="1381125"/>
                <a:gridCol w="1905000"/>
                <a:gridCol w="2343150"/>
              </a:tblGrid>
              <a:tr h="386292">
                <a:tc>
                  <a:txBody>
                    <a:bodyPr/>
                    <a:lstStyle/>
                    <a:p>
                      <a:r>
                        <a:rPr sz="1350" b="1">
                          <a:solidFill>
                            <a:srgbClr val="C8102E"/>
                          </a:solidFill>
                          <a:latin typeface="Avenir Next"/>
                          <a:ea typeface="Avenir Next"/>
                          <a:cs typeface="Avenir Next"/>
                        </a:rPr>
                        <a:t>Sponsorship category</a:t>
                      </a:r>
                    </a:p>
                  </a:txBody>
                  <a:tcPr marL="114300" marR="95250" marT="76200" marB="76200">
                    <a:solidFill>
                      <a:srgbClr val="FFFFFF"/>
                    </a:solidFill>
                  </a:tcPr>
                </a:tc>
                <a:tc>
                  <a:txBody>
                    <a:bodyPr/>
                    <a:lstStyle/>
                    <a:p>
                      <a:r>
                        <a:rPr sz="1350" b="1">
                          <a:solidFill>
                            <a:srgbClr val="C8102E"/>
                          </a:solidFill>
                          <a:latin typeface="Avenir Next"/>
                          <a:ea typeface="Avenir Next"/>
                          <a:cs typeface="Avenir Next"/>
                        </a:rPr>
                        <a:t>Positions</a:t>
                      </a:r>
                    </a:p>
                  </a:txBody>
                  <a:tcPr marL="114300" marR="95250" marT="76200" marB="76200">
                    <a:solidFill>
                      <a:srgbClr val="FFFFFF"/>
                    </a:solidFill>
                  </a:tcPr>
                </a:tc>
                <a:tc>
                  <a:txBody>
                    <a:bodyPr/>
                    <a:lstStyle/>
                    <a:p>
                      <a:r>
                        <a:rPr sz="1350" b="1">
                          <a:solidFill>
                            <a:srgbClr val="C8102E"/>
                          </a:solidFill>
                          <a:latin typeface="Avenir Next"/>
                          <a:ea typeface="Avenir Next"/>
                          <a:cs typeface="Avenir Next"/>
                        </a:rPr>
                        <a:t>Each</a:t>
                      </a:r>
                    </a:p>
                  </a:txBody>
                  <a:tcPr marL="114300" marR="95250" marT="76200" marB="76200">
                    <a:solidFill>
                      <a:srgbClr val="FFFFFF"/>
                    </a:solidFill>
                  </a:tcPr>
                </a:tc>
                <a:tc>
                  <a:txBody>
                    <a:bodyPr/>
                    <a:lstStyle/>
                    <a:p>
                      <a:r>
                        <a:rPr sz="1350" b="1">
                          <a:solidFill>
                            <a:srgbClr val="C8102E"/>
                          </a:solidFill>
                          <a:latin typeface="Avenir Next"/>
                          <a:ea typeface="Avenir Next"/>
                          <a:cs typeface="Avenir Next"/>
                        </a:rPr>
                        <a:t>Target</a:t>
                      </a:r>
                    </a:p>
                  </a:txBody>
                  <a:tcPr marL="114300" marR="95250" marT="76200" marB="76200">
                    <a:solidFill>
                      <a:srgbClr val="FFFFFF"/>
                    </a:solidFill>
                  </a:tcPr>
                </a:tc>
              </a:tr>
              <a:tr h="386292">
                <a:tc>
                  <a:txBody>
                    <a:bodyPr/>
                    <a:lstStyle/>
                    <a:p>
                      <a:r>
                        <a:rPr sz="1350" b="0">
                          <a:solidFill>
                            <a:srgbClr val="17243A"/>
                          </a:solidFill>
                          <a:latin typeface="Avenir Next"/>
                          <a:ea typeface="Avenir Next"/>
                          <a:cs typeface="Avenir Next"/>
                        </a:rPr>
                        <a:t>Lead Presenting Sponsor</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1</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$600,000</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$600,000</a:t>
                      </a:r>
                    </a:p>
                  </a:txBody>
                  <a:tcPr marL="114300" marR="95250" marT="76200" marB="76200">
                    <a:solidFill>
                      <a:srgbClr val="F3F5F7"/>
                    </a:solidFill>
                  </a:tcPr>
                </a:tc>
              </a:tr>
              <a:tr h="386292">
                <a:tc>
                  <a:txBody>
                    <a:bodyPr/>
                    <a:lstStyle/>
                    <a:p>
                      <a:r>
                        <a:rPr sz="1350" b="0">
                          <a:solidFill>
                            <a:srgbClr val="17243A"/>
                          </a:solidFill>
                          <a:latin typeface="Avenir Next"/>
                          <a:ea typeface="Avenir Next"/>
                          <a:cs typeface="Avenir Next"/>
                        </a:rPr>
                        <a:t>Freedom and Democracy</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2</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$400,000</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$800,000</a:t>
                      </a:r>
                    </a:p>
                  </a:txBody>
                  <a:tcPr marL="114300" marR="95250" marT="76200" marB="76200">
                    <a:solidFill>
                      <a:srgbClr val="FFFFFF"/>
                    </a:solidFill>
                  </a:tcPr>
                </a:tc>
              </a:tr>
              <a:tr h="386292">
                <a:tc>
                  <a:txBody>
                    <a:bodyPr/>
                    <a:lstStyle/>
                    <a:p>
                      <a:r>
                        <a:rPr sz="1350" b="0">
                          <a:solidFill>
                            <a:srgbClr val="17243A"/>
                          </a:solidFill>
                          <a:latin typeface="Avenir Next"/>
                          <a:ea typeface="Avenir Next"/>
                          <a:cs typeface="Avenir Next"/>
                        </a:rPr>
                        <a:t>Arts and Culture</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1</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$400,000</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$400,000</a:t>
                      </a:r>
                    </a:p>
                  </a:txBody>
                  <a:tcPr marL="114300" marR="95250" marT="76200" marB="76200">
                    <a:solidFill>
                      <a:srgbClr val="F3F5F7"/>
                    </a:solidFill>
                  </a:tcPr>
                </a:tc>
              </a:tr>
              <a:tr h="386292">
                <a:tc>
                  <a:txBody>
                    <a:bodyPr/>
                    <a:lstStyle/>
                    <a:p>
                      <a:r>
                        <a:rPr sz="1350" b="0">
                          <a:solidFill>
                            <a:srgbClr val="17243A"/>
                          </a:solidFill>
                          <a:latin typeface="Avenir Next"/>
                          <a:ea typeface="Avenir Next"/>
                          <a:cs typeface="Avenir Next"/>
                        </a:rPr>
                        <a:t>Civic Dialogue</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2</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$400,000</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$800,000</a:t>
                      </a:r>
                    </a:p>
                  </a:txBody>
                  <a:tcPr marL="114300" marR="95250" marT="76200" marB="76200">
                    <a:solidFill>
                      <a:srgbClr val="FFFFFF"/>
                    </a:solidFill>
                  </a:tcPr>
                </a:tc>
              </a:tr>
              <a:tr h="386292">
                <a:tc>
                  <a:txBody>
                    <a:bodyPr/>
                    <a:lstStyle/>
                    <a:p>
                      <a:r>
                        <a:rPr sz="1350" b="0">
                          <a:solidFill>
                            <a:srgbClr val="17243A"/>
                          </a:solidFill>
                          <a:latin typeface="Avenir Next"/>
                          <a:ea typeface="Avenir Next"/>
                          <a:cs typeface="Avenir Next"/>
                        </a:rPr>
                        <a:t>Music and Performance</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3</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$400,000</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$1,200,000</a:t>
                      </a:r>
                    </a:p>
                  </a:txBody>
                  <a:tcPr marL="114300" marR="95250" marT="76200" marB="76200">
                    <a:solidFill>
                      <a:srgbClr val="F3F5F7"/>
                    </a:solidFill>
                  </a:tcPr>
                </a:tc>
              </a:tr>
              <a:tr h="386292">
                <a:tc>
                  <a:txBody>
                    <a:bodyPr/>
                    <a:lstStyle/>
                    <a:p>
                      <a:r>
                        <a:rPr sz="1350" b="0">
                          <a:solidFill>
                            <a:srgbClr val="17243A"/>
                          </a:solidFill>
                          <a:latin typeface="Avenir Next"/>
                          <a:ea typeface="Avenir Next"/>
                          <a:cs typeface="Avenir Next"/>
                        </a:rPr>
                        <a:t>The American Table</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2</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$300,000</a:t>
                      </a:r>
                    </a:p>
                  </a:txBody>
                  <a:tcPr marL="114300" marR="95250" marT="76200" marB="76200">
                    <a:solidFill>
                      <a:srgbClr val="FFFFFF"/>
                    </a:solidFill>
                  </a:tcPr>
                </a:tc>
                <a:tc>
                  <a:txBody>
                    <a:bodyPr/>
                    <a:lstStyle/>
                    <a:p>
                      <a:r>
                        <a:rPr sz="1350" b="0">
                          <a:solidFill>
                            <a:srgbClr val="17243A"/>
                          </a:solidFill>
                          <a:latin typeface="Avenir Next"/>
                          <a:ea typeface="Avenir Next"/>
                          <a:cs typeface="Avenir Next"/>
                        </a:rPr>
                        <a:t>$600,000</a:t>
                      </a:r>
                    </a:p>
                  </a:txBody>
                  <a:tcPr marL="114300" marR="95250" marT="76200" marB="76200">
                    <a:solidFill>
                      <a:srgbClr val="FFFFFF"/>
                    </a:solidFill>
                  </a:tcPr>
                </a:tc>
              </a:tr>
              <a:tr h="386292">
                <a:tc>
                  <a:txBody>
                    <a:bodyPr/>
                    <a:lstStyle/>
                    <a:p>
                      <a:r>
                        <a:rPr sz="1350" b="0">
                          <a:solidFill>
                            <a:srgbClr val="17243A"/>
                          </a:solidFill>
                          <a:latin typeface="Avenir Next"/>
                          <a:ea typeface="Avenir Next"/>
                          <a:cs typeface="Avenir Next"/>
                        </a:rPr>
                        <a:t>Major donors and contributed support</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Multiple</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Varies</a:t>
                      </a:r>
                    </a:p>
                  </a:txBody>
                  <a:tcPr marL="114300" marR="95250" marT="76200" marB="76200">
                    <a:solidFill>
                      <a:srgbClr val="F3F5F7"/>
                    </a:solidFill>
                  </a:tcPr>
                </a:tc>
                <a:tc>
                  <a:txBody>
                    <a:bodyPr/>
                    <a:lstStyle/>
                    <a:p>
                      <a:r>
                        <a:rPr sz="1350" b="0">
                          <a:solidFill>
                            <a:srgbClr val="17243A"/>
                          </a:solidFill>
                          <a:latin typeface="Avenir Next"/>
                          <a:ea typeface="Avenir Next"/>
                          <a:cs typeface="Avenir Next"/>
                        </a:rPr>
                        <a:t>$400,000+</a:t>
                      </a:r>
                    </a:p>
                  </a:txBody>
                  <a:tcPr marL="114300" marR="95250" marT="76200" marB="76200">
                    <a:solidFill>
                      <a:srgbClr val="F3F5F7"/>
                    </a:solidFill>
                  </a:tcPr>
                </a:tc>
              </a:tr>
              <a:tr h="386292">
                <a:tc>
                  <a:txBody>
                    <a:bodyPr/>
                    <a:lstStyle/>
                    <a:p>
                      <a:r>
                        <a:rPr sz="1350" b="1">
                          <a:solidFill>
                            <a:srgbClr val="17243A"/>
                          </a:solidFill>
                          <a:latin typeface="Avenir Next"/>
                          <a:ea typeface="Avenir Next"/>
                          <a:cs typeface="Avenir Next"/>
                        </a:rPr>
                        <a:t>Total proposed support</a:t>
                      </a:r>
                    </a:p>
                  </a:txBody>
                  <a:tcPr marL="114300" marR="95250" marT="76200" marB="76200">
                    <a:solidFill>
                      <a:srgbClr val="FFFFFF"/>
                    </a:solidFill>
                  </a:tcPr>
                </a:tc>
                <a:tc>
                  <a:txBody>
                    <a:bodyPr/>
                    <a:lstStyle/>
                    <a:p>
                      <a:r>
                        <a:rPr sz="1350" b="1">
                          <a:solidFill>
                            <a:srgbClr val="17243A"/>
                          </a:solidFill>
                          <a:latin typeface="Avenir Next"/>
                          <a:ea typeface="Avenir Next"/>
                          <a:cs typeface="Avenir Next"/>
                        </a:rPr>
                        <a:t/>
                      </a:r>
                    </a:p>
                  </a:txBody>
                  <a:tcPr marL="114300" marR="95250" marT="76200" marB="76200">
                    <a:solidFill>
                      <a:srgbClr val="FFFFFF"/>
                    </a:solidFill>
                  </a:tcPr>
                </a:tc>
                <a:tc>
                  <a:txBody>
                    <a:bodyPr/>
                    <a:lstStyle/>
                    <a:p>
                      <a:r>
                        <a:rPr sz="1350" b="1">
                          <a:solidFill>
                            <a:srgbClr val="17243A"/>
                          </a:solidFill>
                          <a:latin typeface="Avenir Next"/>
                          <a:ea typeface="Avenir Next"/>
                          <a:cs typeface="Avenir Next"/>
                        </a:rPr>
                        <a:t/>
                      </a:r>
                    </a:p>
                  </a:txBody>
                  <a:tcPr marL="114300" marR="95250" marT="76200" marB="76200">
                    <a:solidFill>
                      <a:srgbClr val="FFFFFF"/>
                    </a:solidFill>
                  </a:tcPr>
                </a:tc>
                <a:tc>
                  <a:txBody>
                    <a:bodyPr/>
                    <a:lstStyle/>
                    <a:p>
                      <a:r>
                        <a:rPr sz="1350" b="1">
                          <a:solidFill>
                            <a:srgbClr val="17243A"/>
                          </a:solidFill>
                          <a:latin typeface="Avenir Next"/>
                          <a:ea typeface="Avenir Next"/>
                          <a:cs typeface="Avenir Next"/>
                        </a:rPr>
                        <a:t>$4,800,000+</a:t>
                      </a:r>
                    </a:p>
                  </a:txBody>
                  <a:tcPr marL="114300" marR="95250" marT="76200" marB="76200">
                    <a:solidFill>
                      <a:srgbClr val="FFFFFF"/>
                    </a:solidFill>
                  </a:tcPr>
                </a:tc>
              </a:tr>
            </a:tbl>
          </a:graphicData>
        </a:graphic>
      </p:graphicFrame>
      <p:sp>
        <p:nvSpPr>
          <p:cNvPr id="8" name="">
            <a:extLst xmlns:a="http://schemas.openxmlformats.org/drawingml/2006/main">
              <a:ext uri="{FF2B5EF4-FFF2-40B4-BE49-F238E27FC236}">
                <a16:creationId xmlns:a16="http://schemas.microsoft.com/office/drawing/2014/main" id="{2BBA0A3E-4739-457E-A5F7-FE391380498A}"/>
              </a:ext>
            </a:extLst>
          </p:cNvPr>
          <p:cNvSpPr>
            <a:spLocks xmlns:a="http://schemas.openxmlformats.org/drawingml/2006/main" noGrp="1"/>
          </p:cNvSpPr>
          <p:nvPr/>
        </p:nvSpPr>
        <p:spPr>
          <a:xfrm xmlns:a="http://schemas.openxmlformats.org/drawingml/2006/main">
            <a:off x="685800" y="5810250"/>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E6873"/>
                </a:solidFill>
                <a:latin typeface="Avenir Next"/>
                <a:ea typeface="Avenir Next"/>
                <a:cs typeface="Avenir Next"/>
              </a:defRPr>
            </a:pPr>
            <a:r>
              <a:rPr sz="1350" b="0">
                <a:solidFill>
                  <a:srgbClr val="5E6873"/>
                </a:solidFill>
                <a:latin typeface="Avenir Next"/>
                <a:ea typeface="Avenir Next"/>
                <a:cs typeface="Avenir Next"/>
              </a:rPr>
              <a:t>Separate cash from donated goods and services. The quoted budget will determine the cash required before commitments.</a:t>
            </a:r>
          </a:p>
        </p:txBody>
      </p:sp>
    </p:spTree>
    <p:extLst>
      <p:ext uri="{BB962C8B-B14F-4D97-AF65-F5344CB8AC3E}">
        <p14:creationId xmlns:p14="http://schemas.microsoft.com/office/powerpoint/2010/main" val="275887685"/>
      </p:ext>
    </p:extLst>
  </p:cSl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A557A06-8DD1-44A9-A02F-DEE202DC369F}"/>
              </a:ext>
            </a:extLst>
          </p:cNvPr>
          <p:cNvSpPr>
            <a:spLocks noGrp="1"/>
          </p:cNvSpPr>
          <p:nvPr/>
        </p:nvSpPr>
        <p:spPr>
          <a:xfrm>
            <a:off x="685800" y="495300"/>
            <a:ext cx="28575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FUNDS FLOW</a:t>
            </a:r>
          </a:p>
        </p:txBody>
      </p:sp>
      <p:sp>
        <p:nvSpPr>
          <p:cNvPr id="2" name="Rectangle 1">
            <a:extLst>
              <a:ext uri="{FF2B5EF4-FFF2-40B4-BE49-F238E27FC236}">
                <a16:creationId xmlns:a16="http://schemas.microsoft.com/office/drawing/2014/main" id="{08BBC216-E10F-46E8-A776-9B807BCF4ABB}"/>
              </a:ext>
            </a:extLst>
          </p:cNvPr>
          <p:cNvSpPr>
            <a:spLocks noGrp="1"/>
          </p:cNvSpPr>
          <p:nvPr/>
        </p:nvSpPr>
        <p:spPr>
          <a:xfrm>
            <a:off x="685800" y="742950"/>
            <a:ext cx="9525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Revenue accounting and Freedom House benefit</a:t>
            </a:r>
          </a:p>
        </p:txBody>
      </p:sp>
      <p:sp>
        <p:nvSpPr>
          <p:cNvPr id="3" name="Rectangle 2">
            <a:extLst>
              <a:ext uri="{FF2B5EF4-FFF2-40B4-BE49-F238E27FC236}">
                <a16:creationId xmlns:a16="http://schemas.microsoft.com/office/drawing/2014/main" id="{7FF83C73-D6F8-4349-908C-62092A01E81A}"/>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a:p>
        </p:txBody>
      </p:sp>
      <p:sp>
        <p:nvSpPr>
          <p:cNvPr id="4" name="Rectangle 3">
            <a:extLst>
              <a:ext uri="{FF2B5EF4-FFF2-40B4-BE49-F238E27FC236}">
                <a16:creationId xmlns:a16="http://schemas.microsoft.com/office/drawing/2014/main" id="{6BE4C4F5-D04C-41D5-9C65-78257B791CE1}"/>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27</a:t>
            </a:r>
          </a:p>
        </p:txBody>
      </p:sp>
      <p:sp>
        <p:nvSpPr>
          <p:cNvPr id="5" name="Rectangle 4">
            <a:extLst>
              <a:ext uri="{FF2B5EF4-FFF2-40B4-BE49-F238E27FC236}">
                <a16:creationId xmlns:a16="http://schemas.microsoft.com/office/drawing/2014/main" id="{9D81B661-D6DD-4D0E-A0BD-7EEC9E687D4E}"/>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1B719282-CA53-4AAF-A31A-E3AF11D223E3}"/>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A4524571-3025-493A-9527-59E3725497FD}"/>
              </a:ext>
            </a:extLst>
          </p:cNvPr>
          <p:cNvSpPr>
            <a:spLocks noGrp="1"/>
          </p:cNvSpPr>
          <p:nvPr/>
        </p:nvSpPr>
        <p:spPr>
          <a:xfrm>
            <a:off x="685800" y="1809750"/>
            <a:ext cx="476250" cy="285750"/>
          </a:xfrm>
          <a:prstGeom prst="rect">
            <a:avLst/>
          </a:prstGeom>
          <a:noFill/>
          <a:ln w="0">
            <a:noFill/>
          </a:ln>
        </p:spPr>
        <p:txBody>
          <a:bodyPr anchor="t">
            <a:normAutofit/>
          </a:bodyPr>
          <a:lstStyle/>
          <a:p>
            <a:pPr>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01</a:t>
            </a:r>
          </a:p>
        </p:txBody>
      </p:sp>
      <p:sp>
        <p:nvSpPr>
          <p:cNvPr id="8" name="Rectangle 7">
            <a:extLst>
              <a:ext uri="{FF2B5EF4-FFF2-40B4-BE49-F238E27FC236}">
                <a16:creationId xmlns:a16="http://schemas.microsoft.com/office/drawing/2014/main" id="{3299A4C5-07A2-4366-91CB-DD0B7F2BD4B7}"/>
              </a:ext>
            </a:extLst>
          </p:cNvPr>
          <p:cNvSpPr>
            <a:spLocks noGrp="1"/>
          </p:cNvSpPr>
          <p:nvPr/>
        </p:nvSpPr>
        <p:spPr>
          <a:xfrm>
            <a:off x="1381125" y="1809750"/>
            <a:ext cx="2667000" cy="28575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Sponsor funding</a:t>
            </a:r>
          </a:p>
        </p:txBody>
      </p:sp>
      <p:sp>
        <p:nvSpPr>
          <p:cNvPr id="9" name="Rectangle 8">
            <a:extLst>
              <a:ext uri="{FF2B5EF4-FFF2-40B4-BE49-F238E27FC236}">
                <a16:creationId xmlns:a16="http://schemas.microsoft.com/office/drawing/2014/main" id="{267A0AB9-A8C2-4AB8-A918-1E03C33765DD}"/>
              </a:ext>
            </a:extLst>
          </p:cNvPr>
          <p:cNvSpPr>
            <a:spLocks noGrp="1"/>
          </p:cNvSpPr>
          <p:nvPr/>
        </p:nvSpPr>
        <p:spPr>
          <a:xfrm>
            <a:off x="4286250" y="1809750"/>
            <a:ext cx="6858000" cy="400050"/>
          </a:xfrm>
          <a:prstGeom prst="rect">
            <a:avLst/>
          </a:prstGeom>
          <a:noFill/>
          <a:ln w="0">
            <a:noFill/>
          </a:ln>
        </p:spPr>
        <p:txBody>
          <a:bodyPr anchor="t">
            <a:normAutofit/>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Commit the complete city production budget and working capital.</a:t>
            </a:r>
          </a:p>
        </p:txBody>
      </p:sp>
      <p:sp>
        <p:nvSpPr>
          <p:cNvPr id="10" name="Rectangle 9">
            <a:extLst>
              <a:ext uri="{FF2B5EF4-FFF2-40B4-BE49-F238E27FC236}">
                <a16:creationId xmlns:a16="http://schemas.microsoft.com/office/drawing/2014/main" id="{5DEC4F17-4606-4388-B5C1-EFF228F47630}"/>
              </a:ext>
            </a:extLst>
          </p:cNvPr>
          <p:cNvSpPr>
            <a:spLocks noGrp="1"/>
          </p:cNvSpPr>
          <p:nvPr/>
        </p:nvSpPr>
        <p:spPr>
          <a:xfrm>
            <a:off x="1381125" y="2381250"/>
            <a:ext cx="9763125" cy="9525"/>
          </a:xfrm>
          <a:prstGeom prst="rect">
            <a:avLst/>
          </a:prstGeom>
          <a:solidFill>
            <a:srgbClr val="C9D1D9"/>
          </a:solidFill>
          <a:ln w="0">
            <a:solidFill>
              <a:srgbClr val="C9D1D9"/>
            </a:solidFill>
          </a:ln>
        </p:spPr>
        <p:txBody>
          <a:bodyPr/>
          <a:lstStyle/>
          <a:p>
            <a:endParaRPr/>
          </a:p>
        </p:txBody>
      </p:sp>
      <p:sp>
        <p:nvSpPr>
          <p:cNvPr id="11" name="Rectangle 10">
            <a:extLst>
              <a:ext uri="{FF2B5EF4-FFF2-40B4-BE49-F238E27FC236}">
                <a16:creationId xmlns:a16="http://schemas.microsoft.com/office/drawing/2014/main" id="{ADE64C6B-DAB6-4FEB-82E2-EFF573FE6448}"/>
              </a:ext>
            </a:extLst>
          </p:cNvPr>
          <p:cNvSpPr>
            <a:spLocks noGrp="1"/>
          </p:cNvSpPr>
          <p:nvPr/>
        </p:nvSpPr>
        <p:spPr>
          <a:xfrm>
            <a:off x="685800" y="2590800"/>
            <a:ext cx="476250" cy="285750"/>
          </a:xfrm>
          <a:prstGeom prst="rect">
            <a:avLst/>
          </a:prstGeom>
          <a:noFill/>
          <a:ln w="0">
            <a:noFill/>
          </a:ln>
        </p:spPr>
        <p:txBody>
          <a:bodyPr anchor="t">
            <a:normAutofit/>
          </a:bodyPr>
          <a:lstStyle/>
          <a:p>
            <a:pPr>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02</a:t>
            </a:r>
          </a:p>
        </p:txBody>
      </p:sp>
      <p:sp>
        <p:nvSpPr>
          <p:cNvPr id="12" name="Rectangle 11">
            <a:extLst>
              <a:ext uri="{FF2B5EF4-FFF2-40B4-BE49-F238E27FC236}">
                <a16:creationId xmlns:a16="http://schemas.microsoft.com/office/drawing/2014/main" id="{0328E2EE-5129-47D7-B606-CFAEE4DB7326}"/>
              </a:ext>
            </a:extLst>
          </p:cNvPr>
          <p:cNvSpPr>
            <a:spLocks noGrp="1"/>
          </p:cNvSpPr>
          <p:nvPr/>
        </p:nvSpPr>
        <p:spPr>
          <a:xfrm>
            <a:off x="1381125" y="2590800"/>
            <a:ext cx="2667000" cy="28575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Ticket sales</a:t>
            </a:r>
          </a:p>
        </p:txBody>
      </p:sp>
      <p:sp>
        <p:nvSpPr>
          <p:cNvPr id="13" name="Rectangle 12">
            <a:extLst>
              <a:ext uri="{FF2B5EF4-FFF2-40B4-BE49-F238E27FC236}">
                <a16:creationId xmlns:a16="http://schemas.microsoft.com/office/drawing/2014/main" id="{7E931C85-B014-43B1-9D3D-E2BAF24F882B}"/>
              </a:ext>
            </a:extLst>
          </p:cNvPr>
          <p:cNvSpPr>
            <a:spLocks noGrp="1"/>
          </p:cNvSpPr>
          <p:nvPr/>
        </p:nvSpPr>
        <p:spPr>
          <a:xfrm>
            <a:off x="4286250" y="2590800"/>
            <a:ext cx="6858000" cy="400050"/>
          </a:xfrm>
          <a:prstGeom prst="rect">
            <a:avLst/>
          </a:prstGeom>
          <a:noFill/>
          <a:ln w="0">
            <a:noFill/>
          </a:ln>
        </p:spPr>
        <p:txBody>
          <a:bodyPr anchor="t">
            <a:normAutofit/>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Record gross sales separately for all four public programs.</a:t>
            </a:r>
          </a:p>
        </p:txBody>
      </p:sp>
      <p:sp>
        <p:nvSpPr>
          <p:cNvPr id="14" name="Rectangle 13">
            <a:extLst>
              <a:ext uri="{FF2B5EF4-FFF2-40B4-BE49-F238E27FC236}">
                <a16:creationId xmlns:a16="http://schemas.microsoft.com/office/drawing/2014/main" id="{01D755AA-7E00-4493-8856-AA626FAE7E2F}"/>
              </a:ext>
            </a:extLst>
          </p:cNvPr>
          <p:cNvSpPr>
            <a:spLocks noGrp="1"/>
          </p:cNvSpPr>
          <p:nvPr/>
        </p:nvSpPr>
        <p:spPr>
          <a:xfrm>
            <a:off x="1381125" y="3162300"/>
            <a:ext cx="9763125" cy="9525"/>
          </a:xfrm>
          <a:prstGeom prst="rect">
            <a:avLst/>
          </a:prstGeom>
          <a:solidFill>
            <a:srgbClr val="C9D1D9"/>
          </a:solidFill>
          <a:ln w="0">
            <a:solidFill>
              <a:srgbClr val="C9D1D9"/>
            </a:solidFill>
          </a:ln>
        </p:spPr>
        <p:txBody>
          <a:bodyPr/>
          <a:lstStyle/>
          <a:p>
            <a:endParaRPr/>
          </a:p>
        </p:txBody>
      </p:sp>
      <p:sp>
        <p:nvSpPr>
          <p:cNvPr id="15" name="Rectangle 14">
            <a:extLst>
              <a:ext uri="{FF2B5EF4-FFF2-40B4-BE49-F238E27FC236}">
                <a16:creationId xmlns:a16="http://schemas.microsoft.com/office/drawing/2014/main" id="{1CD491A3-A772-4D26-9AB8-E4515E52B393}"/>
              </a:ext>
            </a:extLst>
          </p:cNvPr>
          <p:cNvSpPr>
            <a:spLocks noGrp="1"/>
          </p:cNvSpPr>
          <p:nvPr/>
        </p:nvSpPr>
        <p:spPr>
          <a:xfrm>
            <a:off x="685800" y="3371850"/>
            <a:ext cx="476250" cy="285750"/>
          </a:xfrm>
          <a:prstGeom prst="rect">
            <a:avLst/>
          </a:prstGeom>
          <a:noFill/>
          <a:ln w="0">
            <a:noFill/>
          </a:ln>
        </p:spPr>
        <p:txBody>
          <a:bodyPr anchor="t">
            <a:normAutofit/>
          </a:bodyPr>
          <a:lstStyle/>
          <a:p>
            <a:pPr>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03</a:t>
            </a:r>
          </a:p>
        </p:txBody>
      </p:sp>
      <p:sp>
        <p:nvSpPr>
          <p:cNvPr id="16" name="Rectangle 15">
            <a:extLst>
              <a:ext uri="{FF2B5EF4-FFF2-40B4-BE49-F238E27FC236}">
                <a16:creationId xmlns:a16="http://schemas.microsoft.com/office/drawing/2014/main" id="{380DB377-E953-4B23-AFDD-34495B71AC52}"/>
              </a:ext>
            </a:extLst>
          </p:cNvPr>
          <p:cNvSpPr>
            <a:spLocks noGrp="1"/>
          </p:cNvSpPr>
          <p:nvPr/>
        </p:nvSpPr>
        <p:spPr>
          <a:xfrm>
            <a:off x="1381125" y="3371850"/>
            <a:ext cx="2667000" cy="28575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Approved deductions</a:t>
            </a:r>
          </a:p>
        </p:txBody>
      </p:sp>
      <p:sp>
        <p:nvSpPr>
          <p:cNvPr id="17" name="Rectangle 16">
            <a:extLst>
              <a:ext uri="{FF2B5EF4-FFF2-40B4-BE49-F238E27FC236}">
                <a16:creationId xmlns:a16="http://schemas.microsoft.com/office/drawing/2014/main" id="{7F76F247-67EB-4715-B375-8B5D4449A5A3}"/>
              </a:ext>
            </a:extLst>
          </p:cNvPr>
          <p:cNvSpPr>
            <a:spLocks noGrp="1"/>
          </p:cNvSpPr>
          <p:nvPr/>
        </p:nvSpPr>
        <p:spPr>
          <a:xfrm>
            <a:off x="4286250" y="3371850"/>
            <a:ext cx="6858000" cy="400050"/>
          </a:xfrm>
          <a:prstGeom prst="rect">
            <a:avLst/>
          </a:prstGeom>
          <a:noFill/>
          <a:ln w="0">
            <a:noFill/>
          </a:ln>
        </p:spPr>
        <p:txBody>
          <a:bodyPr anchor="t">
            <a:normAutofit fontScale="100000"/>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Settle all costs, including production gaps, refunds, charges, taxes and reserves.</a:t>
            </a:r>
          </a:p>
        </p:txBody>
      </p:sp>
      <p:sp>
        <p:nvSpPr>
          <p:cNvPr id="18" name="Rectangle 17">
            <a:extLst>
              <a:ext uri="{FF2B5EF4-FFF2-40B4-BE49-F238E27FC236}">
                <a16:creationId xmlns:a16="http://schemas.microsoft.com/office/drawing/2014/main" id="{05D423DF-915B-446C-B001-D537DD4AC989}"/>
              </a:ext>
            </a:extLst>
          </p:cNvPr>
          <p:cNvSpPr>
            <a:spLocks noGrp="1"/>
          </p:cNvSpPr>
          <p:nvPr/>
        </p:nvSpPr>
        <p:spPr>
          <a:xfrm>
            <a:off x="1381125" y="3943350"/>
            <a:ext cx="9763125" cy="9525"/>
          </a:xfrm>
          <a:prstGeom prst="rect">
            <a:avLst/>
          </a:prstGeom>
          <a:solidFill>
            <a:srgbClr val="C9D1D9"/>
          </a:solidFill>
          <a:ln w="0">
            <a:solidFill>
              <a:srgbClr val="C9D1D9"/>
            </a:solidFill>
          </a:ln>
        </p:spPr>
        <p:txBody>
          <a:bodyPr/>
          <a:lstStyle/>
          <a:p>
            <a:endParaRPr/>
          </a:p>
        </p:txBody>
      </p:sp>
      <p:sp>
        <p:nvSpPr>
          <p:cNvPr id="19" name="Rectangle 18">
            <a:extLst>
              <a:ext uri="{FF2B5EF4-FFF2-40B4-BE49-F238E27FC236}">
                <a16:creationId xmlns:a16="http://schemas.microsoft.com/office/drawing/2014/main" id="{87EAEE0B-0BF2-44A2-8E87-6074178BD1CB}"/>
              </a:ext>
            </a:extLst>
          </p:cNvPr>
          <p:cNvSpPr>
            <a:spLocks noGrp="1"/>
          </p:cNvSpPr>
          <p:nvPr/>
        </p:nvSpPr>
        <p:spPr>
          <a:xfrm>
            <a:off x="685800" y="4152900"/>
            <a:ext cx="476250" cy="285750"/>
          </a:xfrm>
          <a:prstGeom prst="rect">
            <a:avLst/>
          </a:prstGeom>
          <a:noFill/>
          <a:ln w="0">
            <a:noFill/>
          </a:ln>
        </p:spPr>
        <p:txBody>
          <a:bodyPr anchor="t">
            <a:normAutofit/>
          </a:bodyPr>
          <a:lstStyle/>
          <a:p>
            <a:pPr>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04</a:t>
            </a:r>
          </a:p>
        </p:txBody>
      </p:sp>
      <p:sp>
        <p:nvSpPr>
          <p:cNvPr id="20" name="Rectangle 19">
            <a:extLst>
              <a:ext uri="{FF2B5EF4-FFF2-40B4-BE49-F238E27FC236}">
                <a16:creationId xmlns:a16="http://schemas.microsoft.com/office/drawing/2014/main" id="{5E0BC312-4A95-4CC5-A1FA-4E0B5B3D48A6}"/>
              </a:ext>
            </a:extLst>
          </p:cNvPr>
          <p:cNvSpPr>
            <a:spLocks noGrp="1"/>
          </p:cNvSpPr>
          <p:nvPr/>
        </p:nvSpPr>
        <p:spPr>
          <a:xfrm>
            <a:off x="1381125" y="4152900"/>
            <a:ext cx="2667000" cy="28575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City closeout</a:t>
            </a:r>
          </a:p>
        </p:txBody>
      </p:sp>
      <p:sp>
        <p:nvSpPr>
          <p:cNvPr id="21" name="Rectangle 20">
            <a:extLst>
              <a:ext uri="{FF2B5EF4-FFF2-40B4-BE49-F238E27FC236}">
                <a16:creationId xmlns:a16="http://schemas.microsoft.com/office/drawing/2014/main" id="{F6D7A084-27C8-43D4-8071-0CC74E1B964A}"/>
              </a:ext>
            </a:extLst>
          </p:cNvPr>
          <p:cNvSpPr>
            <a:spLocks noGrp="1"/>
          </p:cNvSpPr>
          <p:nvPr/>
        </p:nvSpPr>
        <p:spPr>
          <a:xfrm>
            <a:off x="4286250" y="4152900"/>
            <a:ext cx="6858000" cy="400050"/>
          </a:xfrm>
          <a:prstGeom prst="rect">
            <a:avLst/>
          </a:prstGeom>
          <a:noFill/>
          <a:ln w="0">
            <a:noFill/>
          </a:ln>
        </p:spPr>
        <p:txBody>
          <a:bodyPr anchor="t">
            <a:normAutofit/>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Reconcile sponsor coverage, expenses, ticket sales, and outstanding obligations.</a:t>
            </a:r>
          </a:p>
        </p:txBody>
      </p:sp>
      <p:sp>
        <p:nvSpPr>
          <p:cNvPr id="22" name="Rectangle 21">
            <a:extLst>
              <a:ext uri="{FF2B5EF4-FFF2-40B4-BE49-F238E27FC236}">
                <a16:creationId xmlns:a16="http://schemas.microsoft.com/office/drawing/2014/main" id="{7ED42FAB-CCE7-42CD-8EC7-D1FBE37CBA8B}"/>
              </a:ext>
            </a:extLst>
          </p:cNvPr>
          <p:cNvSpPr>
            <a:spLocks noGrp="1"/>
          </p:cNvSpPr>
          <p:nvPr/>
        </p:nvSpPr>
        <p:spPr>
          <a:xfrm>
            <a:off x="1381125" y="4724400"/>
            <a:ext cx="9763125" cy="9525"/>
          </a:xfrm>
          <a:prstGeom prst="rect">
            <a:avLst/>
          </a:prstGeom>
          <a:solidFill>
            <a:srgbClr val="C9D1D9"/>
          </a:solidFill>
          <a:ln w="0">
            <a:solidFill>
              <a:srgbClr val="C9D1D9"/>
            </a:solidFill>
          </a:ln>
        </p:spPr>
        <p:txBody>
          <a:bodyPr/>
          <a:lstStyle/>
          <a:p>
            <a:endParaRPr/>
          </a:p>
        </p:txBody>
      </p:sp>
      <p:sp>
        <p:nvSpPr>
          <p:cNvPr id="23" name="Rectangle 22">
            <a:extLst>
              <a:ext uri="{FF2B5EF4-FFF2-40B4-BE49-F238E27FC236}">
                <a16:creationId xmlns:a16="http://schemas.microsoft.com/office/drawing/2014/main" id="{7E415CD8-2855-4700-BB20-3EDFEFCB2A2F}"/>
              </a:ext>
            </a:extLst>
          </p:cNvPr>
          <p:cNvSpPr>
            <a:spLocks noGrp="1"/>
          </p:cNvSpPr>
          <p:nvPr/>
        </p:nvSpPr>
        <p:spPr>
          <a:xfrm>
            <a:off x="685800" y="4933950"/>
            <a:ext cx="476250" cy="285750"/>
          </a:xfrm>
          <a:prstGeom prst="rect">
            <a:avLst/>
          </a:prstGeom>
          <a:noFill/>
          <a:ln w="0">
            <a:noFill/>
          </a:ln>
        </p:spPr>
        <p:txBody>
          <a:bodyPr anchor="t">
            <a:normAutofit/>
          </a:bodyPr>
          <a:lstStyle/>
          <a:p>
            <a:pPr>
              <a:buNone/>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05</a:t>
            </a:r>
          </a:p>
        </p:txBody>
      </p:sp>
      <p:sp>
        <p:nvSpPr>
          <p:cNvPr id="24" name="Rectangle 23">
            <a:extLst>
              <a:ext uri="{FF2B5EF4-FFF2-40B4-BE49-F238E27FC236}">
                <a16:creationId xmlns:a16="http://schemas.microsoft.com/office/drawing/2014/main" id="{D1EE8CA7-3EED-431A-A3FA-6EF44E863E82}"/>
              </a:ext>
            </a:extLst>
          </p:cNvPr>
          <p:cNvSpPr>
            <a:spLocks noGrp="1"/>
          </p:cNvSpPr>
          <p:nvPr/>
        </p:nvSpPr>
        <p:spPr>
          <a:xfrm>
            <a:off x="1381125" y="4933950"/>
            <a:ext cx="2667000" cy="28575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Freedom House benefit</a:t>
            </a:r>
          </a:p>
        </p:txBody>
      </p:sp>
      <p:sp>
        <p:nvSpPr>
          <p:cNvPr id="25" name="Rectangle 24">
            <a:extLst>
              <a:ext uri="{FF2B5EF4-FFF2-40B4-BE49-F238E27FC236}">
                <a16:creationId xmlns:a16="http://schemas.microsoft.com/office/drawing/2014/main" id="{985B96E4-B48C-4CFF-BDD7-FE840ED3074E}"/>
              </a:ext>
            </a:extLst>
          </p:cNvPr>
          <p:cNvSpPr>
            <a:spLocks noGrp="1"/>
          </p:cNvSpPr>
          <p:nvPr/>
        </p:nvSpPr>
        <p:spPr>
          <a:xfrm>
            <a:off x="4286250" y="4933950"/>
            <a:ext cx="6858000" cy="400050"/>
          </a:xfrm>
          <a:prstGeom prst="rect">
            <a:avLst/>
          </a:prstGeom>
          <a:noFill/>
          <a:ln w="0">
            <a:noFill/>
          </a:ln>
        </p:spPr>
        <p:txBody>
          <a:bodyPr anchor="t">
            <a:normAutofit fontScale="100000"/>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Transfer remaining net proceeds under the governing agreement.</a:t>
            </a:r>
          </a:p>
        </p:txBody>
      </p:sp>
      <p:sp>
        <p:nvSpPr>
          <p:cNvPr id="26" name="Rectangle 25">
            <a:extLst>
              <a:ext uri="{FF2B5EF4-FFF2-40B4-BE49-F238E27FC236}">
                <a16:creationId xmlns:a16="http://schemas.microsoft.com/office/drawing/2014/main" id="{7E634FB6-29C7-400C-A8E2-4F3BAB8CCFBD}"/>
              </a:ext>
            </a:extLst>
          </p:cNvPr>
          <p:cNvSpPr>
            <a:spLocks noGrp="1"/>
          </p:cNvSpPr>
          <p:nvPr/>
        </p:nvSpPr>
        <p:spPr>
          <a:xfrm>
            <a:off x="685800" y="5905500"/>
            <a:ext cx="10820400" cy="323850"/>
          </a:xfrm>
          <a:prstGeom prst="rect">
            <a:avLst/>
          </a:prstGeom>
          <a:noFill/>
          <a:ln w="0">
            <a:noFill/>
          </a:ln>
        </p:spPr>
        <p:txBody>
          <a:bodyPr anchor="t">
            <a:normAutofit/>
          </a:bodyPr>
          <a:lstStyle/>
          <a:p>
            <a:pPr>
              <a:buNone/>
              <a:defRPr sz="1125" b="1">
                <a:solidFill>
                  <a:srgbClr val="C8102E"/>
                </a:solidFill>
                <a:latin typeface="Avenir Next"/>
                <a:ea typeface="Avenir Next"/>
                <a:cs typeface="Avenir Next"/>
              </a:defRPr>
            </a:pPr>
            <a:r>
              <a:rPr sz="1125" b="1">
                <a:solidFill>
                  <a:srgbClr val="C8102E"/>
                </a:solidFill>
                <a:latin typeface="Avenir Next"/>
                <a:ea typeface="Avenir Next"/>
                <a:cs typeface="Avenir Next"/>
              </a:rPr>
              <a:t>Gross ticket sales are the starting point. Net proceeds are the amount that benefits Freedom House.</a:t>
            </a:r>
          </a:p>
        </p:txBody>
      </p:sp>
    </p:spTree>
    <p:extLst>
      <p:ext uri="{BB962C8B-B14F-4D97-AF65-F5344CB8AC3E}">
        <p14:creationId xmlns:p14="http://schemas.microsoft.com/office/powerpoint/2010/main" val="84620697"/>
      </p:ext>
    </p:extLst>
  </p:cSld>
  <p:clrMapOvr>
    <a:masterClrMapping/>
  </p:clrMapOvr>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D1647C5-9CED-4E90-8A41-DFEF8C8F797F}"/>
              </a:ext>
            </a:extLst>
          </p:cNvPr>
          <p:cNvSpPr>
            <a:spLocks xmlns:a="http://schemas.openxmlformats.org/drawingml/2006/main" noGrp="1"/>
          </p:cNvSpPr>
          <p:nvPr/>
        </p:nvSpPr>
        <p:spPr>
          <a:xfrm xmlns:a="http://schemas.openxmlformats.org/drawingml/2006/main">
            <a:off x="685800" y="400050"/>
            <a:ext cx="666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VENUE PLANNING</a:t>
            </a:r>
          </a:p>
        </p:txBody>
      </p:sp>
      <p:sp>
        <p:nvSpPr>
          <p:cNvPr id="2" name="">
            <a:extLst xmlns:a="http://schemas.openxmlformats.org/drawingml/2006/main">
              <a:ext uri="{FF2B5EF4-FFF2-40B4-BE49-F238E27FC236}">
                <a16:creationId xmlns:a16="http://schemas.microsoft.com/office/drawing/2014/main" id="{F022B0D1-E7F2-4C6A-8060-A2773FD86590}"/>
              </a:ext>
            </a:extLst>
          </p:cNvPr>
          <p:cNvSpPr>
            <a:spLocks xmlns:a="http://schemas.openxmlformats.org/drawingml/2006/main" noGrp="1"/>
          </p:cNvSpPr>
          <p:nvPr/>
        </p:nvSpPr>
        <p:spPr>
          <a:xfrm xmlns:a="http://schemas.openxmlformats.org/drawingml/2006/main">
            <a:off x="685800" y="7429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Dallas venue candidates and requirements</a:t>
            </a:r>
          </a:p>
        </p:txBody>
      </p:sp>
      <p:sp>
        <p:nvSpPr>
          <p:cNvPr id="3" name="">
            <a:extLst xmlns:a="http://schemas.openxmlformats.org/drawingml/2006/main">
              <a:ext uri="{FF2B5EF4-FFF2-40B4-BE49-F238E27FC236}">
                <a16:creationId xmlns:a16="http://schemas.microsoft.com/office/drawing/2014/main" id="{7101B065-9D61-4744-BB64-FB74C61F81DE}"/>
              </a:ext>
            </a:extLst>
          </p:cNvPr>
          <p:cNvSpPr>
            <a:spLocks xmlns:a="http://schemas.openxmlformats.org/drawingml/2006/main" noGrp="1"/>
          </p:cNvSpPr>
          <p:nvPr/>
        </p:nvSpPr>
        <p:spPr>
          <a:xfrm xmlns:a="http://schemas.openxmlformats.org/drawingml/2006/main">
            <a:off x="11125200" y="40005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17243A"/>
                </a:solidFill>
                <a:latin typeface="Avenir Next"/>
                <a:ea typeface="Avenir Next"/>
                <a:cs typeface="Avenir Next"/>
              </a:defRPr>
            </a:pPr>
            <a:r>
              <a:rPr sz="900" b="1">
                <a:solidFill>
                  <a:srgbClr val="17243A"/>
                </a:solidFill>
                <a:latin typeface="Avenir Next"/>
                <a:ea typeface="Avenir Next"/>
                <a:cs typeface="Avenir Next"/>
              </a:rPr>
              <a:t>28</a:t>
            </a:r>
          </a:p>
        </p:txBody>
      </p:sp>
      <p:sp>
        <p:nvSpPr>
          <p:cNvPr id="4" name="">
            <a:extLst xmlns:a="http://schemas.openxmlformats.org/drawingml/2006/main">
              <a:ext uri="{FF2B5EF4-FFF2-40B4-BE49-F238E27FC236}">
                <a16:creationId xmlns:a16="http://schemas.microsoft.com/office/drawing/2014/main" id="{5FEFD02F-D513-488A-AE2B-8ECAD69F9BF6}"/>
              </a:ext>
            </a:extLst>
          </p:cNvPr>
          <p:cNvSpPr>
            <a:spLocks xmlns:a="http://schemas.openxmlformats.org/drawingml/2006/main" noGrp="1"/>
          </p:cNvSpPr>
          <p:nvPr/>
        </p:nvSpPr>
        <p:spPr>
          <a:xfrm xmlns:a="http://schemas.openxmlformats.org/drawingml/2006/main">
            <a:off x="685800" y="6477000"/>
            <a:ext cx="238125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17243A"/>
                </a:solidFill>
                <a:latin typeface="Avenir Next"/>
                <a:ea typeface="Avenir Next"/>
                <a:cs typeface="Avenir Next"/>
              </a:defRPr>
            </a:pPr>
            <a:r>
              <a:rPr sz="525" b="0">
                <a:solidFill>
                  <a:srgbClr val="17243A"/>
                </a:solidFill>
                <a:latin typeface="Avenir Next"/>
                <a:ea typeface="Avenir Next"/>
                <a:cs typeface="Avenir Next"/>
              </a:rPr>
              <a:t>WORKING DRAFT</a:t>
            </a:r>
          </a:p>
        </p:txBody>
      </p:sp>
      <p:sp>
        <p:nvSpPr>
          <p:cNvPr id="5" name="">
            <a:extLst xmlns:a="http://schemas.openxmlformats.org/drawingml/2006/main">
              <a:ext uri="{FF2B5EF4-FFF2-40B4-BE49-F238E27FC236}">
                <a16:creationId xmlns:a16="http://schemas.microsoft.com/office/drawing/2014/main" id="{26D28F7D-317D-40E2-A370-6A1D776887D5}"/>
              </a:ext>
            </a:extLst>
          </p:cNvPr>
          <p:cNvSpPr>
            <a:spLocks xmlns:a="http://schemas.openxmlformats.org/drawingml/2006/main" noGrp="1"/>
          </p:cNvSpPr>
          <p:nvPr/>
        </p:nvSpPr>
        <p:spPr>
          <a:xfrm xmlns:a="http://schemas.openxmlformats.org/drawingml/2006/main">
            <a:off x="10287000" y="6477000"/>
            <a:ext cx="142875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17243A"/>
                </a:solidFill>
                <a:latin typeface="Avenir Next"/>
                <a:ea typeface="Avenir Next"/>
                <a:cs typeface="Avenir Next"/>
              </a:defRPr>
            </a:pPr>
            <a:r>
              <a:rPr sz="525" b="0">
                <a:solidFill>
                  <a:srgbClr val="17243A"/>
                </a:solidFill>
                <a:latin typeface="Avenir Next"/>
                <a:ea typeface="Avenir Next"/>
                <a:cs typeface="Avenir Next"/>
              </a:rPr>
              <a:t>AMERICA TOGETHER</a:t>
            </a:r>
          </a:p>
        </p:txBody>
      </p:sp>
      <p:sp>
        <p:nvSpPr>
          <p:cNvPr id="6" name="">
            <a:extLst xmlns:a="http://schemas.openxmlformats.org/drawingml/2006/main">
              <a:ext uri="{FF2B5EF4-FFF2-40B4-BE49-F238E27FC236}">
                <a16:creationId xmlns:a16="http://schemas.microsoft.com/office/drawing/2014/main" id="{E005769D-C03D-4D2B-AB7C-0804042A3192}"/>
              </a:ext>
            </a:extLst>
          </p:cNvPr>
          <p:cNvSpPr>
            <a:spLocks xmlns:a="http://schemas.openxmlformats.org/drawingml/2006/main" noGrp="1"/>
          </p:cNvSpPr>
          <p:nvPr/>
        </p:nvSpPr>
        <p:spPr>
          <a:xfrm xmlns:a="http://schemas.openxmlformats.org/drawingml/2006/main">
            <a:off x="685800" y="18097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Music and conversations</a:t>
            </a:r>
          </a:p>
        </p:txBody>
      </p:sp>
      <p:sp>
        <p:nvSpPr>
          <p:cNvPr id="7" name="">
            <a:extLst xmlns:a="http://schemas.openxmlformats.org/drawingml/2006/main">
              <a:ext uri="{FF2B5EF4-FFF2-40B4-BE49-F238E27FC236}">
                <a16:creationId xmlns:a16="http://schemas.microsoft.com/office/drawing/2014/main" id="{15F1C99E-3D69-4FCD-9BB4-9D0F1DCB9625}"/>
              </a:ext>
            </a:extLst>
          </p:cNvPr>
          <p:cNvSpPr>
            <a:spLocks xmlns:a="http://schemas.openxmlformats.org/drawingml/2006/main" noGrp="1"/>
          </p:cNvSpPr>
          <p:nvPr/>
        </p:nvSpPr>
        <p:spPr>
          <a:xfrm xmlns:a="http://schemas.openxmlformats.org/drawingml/2006/main">
            <a:off x="3733800" y="1809750"/>
            <a:ext cx="7620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SMU McFarlin Auditorium is a candidate. Confirm 2,000 sellable seats after production, security and sponsor holds, plus available date windows.</a:t>
            </a:r>
          </a:p>
        </p:txBody>
      </p:sp>
      <p:sp>
        <p:nvSpPr>
          <p:cNvPr id="8" name="">
            <a:extLst xmlns:a="http://schemas.openxmlformats.org/drawingml/2006/main">
              <a:ext uri="{FF2B5EF4-FFF2-40B4-BE49-F238E27FC236}">
                <a16:creationId xmlns:a16="http://schemas.microsoft.com/office/drawing/2014/main" id="{77C00B4D-5060-4930-AD57-D0B7F4CD9ABA}"/>
              </a:ext>
            </a:extLst>
          </p:cNvPr>
          <p:cNvSpPr>
            <a:spLocks xmlns:a="http://schemas.openxmlformats.org/drawingml/2006/main" noGrp="1"/>
          </p:cNvSpPr>
          <p:nvPr/>
        </p:nvSpPr>
        <p:spPr>
          <a:xfrm xmlns:a="http://schemas.openxmlformats.org/drawingml/2006/main">
            <a:off x="685800" y="28384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The American Table</a:t>
            </a:r>
          </a:p>
        </p:txBody>
      </p:sp>
      <p:sp>
        <p:nvSpPr>
          <p:cNvPr id="9" name="">
            <a:extLst xmlns:a="http://schemas.openxmlformats.org/drawingml/2006/main">
              <a:ext uri="{FF2B5EF4-FFF2-40B4-BE49-F238E27FC236}">
                <a16:creationId xmlns:a16="http://schemas.microsoft.com/office/drawing/2014/main" id="{1724B2AF-88DF-4989-B14C-57E5F578D295}"/>
              </a:ext>
            </a:extLst>
          </p:cNvPr>
          <p:cNvSpPr>
            <a:spLocks xmlns:a="http://schemas.openxmlformats.org/drawingml/2006/main" noGrp="1"/>
          </p:cNvSpPr>
          <p:nvPr/>
        </p:nvSpPr>
        <p:spPr>
          <a:xfrm xmlns:a="http://schemas.openxmlformats.org/drawingml/2006/main">
            <a:off x="3733800" y="2838450"/>
            <a:ext cx="7620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George W. Bush Presidential Center is a candidate for review. Confirm that the approved 600 guest table layout, catering and service requirements can fit.</a:t>
            </a:r>
          </a:p>
        </p:txBody>
      </p:sp>
      <p:sp>
        <p:nvSpPr>
          <p:cNvPr id="10" name="">
            <a:extLst xmlns:a="http://schemas.openxmlformats.org/drawingml/2006/main">
              <a:ext uri="{FF2B5EF4-FFF2-40B4-BE49-F238E27FC236}">
                <a16:creationId xmlns:a16="http://schemas.microsoft.com/office/drawing/2014/main" id="{9FEA592E-07E6-4AE6-870C-89DD6D108862}"/>
              </a:ext>
            </a:extLst>
          </p:cNvPr>
          <p:cNvSpPr>
            <a:spLocks xmlns:a="http://schemas.openxmlformats.org/drawingml/2006/main" noGrp="1"/>
          </p:cNvSpPr>
          <p:nvPr/>
        </p:nvSpPr>
        <p:spPr>
          <a:xfrm xmlns:a="http://schemas.openxmlformats.org/drawingml/2006/main">
            <a:off x="685800" y="38671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HAP and NO WAR</a:t>
            </a:r>
          </a:p>
        </p:txBody>
      </p:sp>
      <p:sp>
        <p:nvSpPr>
          <p:cNvPr id="11" name="">
            <a:extLst xmlns:a="http://schemas.openxmlformats.org/drawingml/2006/main">
              <a:ext uri="{FF2B5EF4-FFF2-40B4-BE49-F238E27FC236}">
                <a16:creationId xmlns:a16="http://schemas.microsoft.com/office/drawing/2014/main" id="{961B158C-15C1-4B5C-9A21-C13967A68705}"/>
              </a:ext>
            </a:extLst>
          </p:cNvPr>
          <p:cNvSpPr>
            <a:spLocks xmlns:a="http://schemas.openxmlformats.org/drawingml/2006/main" noGrp="1"/>
          </p:cNvSpPr>
          <p:nvPr/>
        </p:nvSpPr>
        <p:spPr>
          <a:xfrm xmlns:a="http://schemas.openxmlformats.org/drawingml/2006/main">
            <a:off x="3733800" y="3867150"/>
            <a:ext cx="7620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Meadows Museum or Dallas Museum of Art are candidates. Confirm exhibition space, installation, security, permissions and attendance across several days.</a:t>
            </a:r>
          </a:p>
        </p:txBody>
      </p:sp>
      <p:sp>
        <p:nvSpPr>
          <p:cNvPr id="12" name="">
            <a:extLst xmlns:a="http://schemas.openxmlformats.org/drawingml/2006/main">
              <a:ext uri="{FF2B5EF4-FFF2-40B4-BE49-F238E27FC236}">
                <a16:creationId xmlns:a16="http://schemas.microsoft.com/office/drawing/2014/main" id="{6C57F3F1-64DC-447D-9F5B-4291329C2FE1}"/>
              </a:ext>
            </a:extLst>
          </p:cNvPr>
          <p:cNvSpPr>
            <a:spLocks xmlns:a="http://schemas.openxmlformats.org/drawingml/2006/main" noGrp="1"/>
          </p:cNvSpPr>
          <p:nvPr/>
        </p:nvSpPr>
        <p:spPr>
          <a:xfrm xmlns:a="http://schemas.openxmlformats.org/drawingml/2006/main">
            <a:off x="685800" y="48958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Venue confirmation</a:t>
            </a:r>
          </a:p>
        </p:txBody>
      </p:sp>
      <p:sp>
        <p:nvSpPr>
          <p:cNvPr id="13" name="">
            <a:extLst xmlns:a="http://schemas.openxmlformats.org/drawingml/2006/main">
              <a:ext uri="{FF2B5EF4-FFF2-40B4-BE49-F238E27FC236}">
                <a16:creationId xmlns:a16="http://schemas.microsoft.com/office/drawing/2014/main" id="{A802BE6A-C1BB-4F60-92D2-BEEF2D8A1054}"/>
              </a:ext>
            </a:extLst>
          </p:cNvPr>
          <p:cNvSpPr>
            <a:spLocks xmlns:a="http://schemas.openxmlformats.org/drawingml/2006/main" noGrp="1"/>
          </p:cNvSpPr>
          <p:nvPr/>
        </p:nvSpPr>
        <p:spPr>
          <a:xfrm xmlns:a="http://schemas.openxmlformats.org/drawingml/2006/main">
            <a:off x="3733800" y="4895850"/>
            <a:ext cx="7620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Obtain proposals covering rental, labor, technical services, security, catering and deposits. Confirm layout and capacity directly before selecting a venue.</a:t>
            </a:r>
          </a:p>
        </p:txBody>
      </p:sp>
      <p:sp>
        <p:nvSpPr>
          <p:cNvPr id="14" name="">
            <a:extLst xmlns:a="http://schemas.openxmlformats.org/drawingml/2006/main">
              <a:ext uri="{FF2B5EF4-FFF2-40B4-BE49-F238E27FC236}">
                <a16:creationId xmlns:a16="http://schemas.microsoft.com/office/drawing/2014/main" id="{19CF4FA0-4A03-4B5D-AE30-9FA7190DD323}"/>
              </a:ext>
            </a:extLst>
          </p:cNvPr>
          <p:cNvSpPr>
            <a:spLocks xmlns:a="http://schemas.openxmlformats.org/drawingml/2006/main" noGrp="1"/>
          </p:cNvSpPr>
          <p:nvPr/>
        </p:nvSpPr>
        <p:spPr>
          <a:xfrm xmlns:a="http://schemas.openxmlformats.org/drawingml/2006/main">
            <a:off x="685800" y="60960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C8102E"/>
                </a:solidFill>
                <a:latin typeface="Avenir Next"/>
                <a:ea typeface="Avenir Next"/>
                <a:cs typeface="Avenir Next"/>
              </a:defRPr>
            </a:pPr>
            <a:r>
              <a:rPr sz="1275" b="1">
                <a:solidFill>
                  <a:srgbClr val="C8102E"/>
                </a:solidFill>
                <a:latin typeface="Avenir Next"/>
                <a:ea typeface="Avenir Next"/>
                <a:cs typeface="Avenir Next"/>
              </a:rPr>
              <a:t>Candidates carried forward for investigation. No venue or capacity is confirmed.</a:t>
            </a:r>
          </a:p>
        </p:txBody>
      </p:sp>
    </p:spTree>
    <p:extLst>
      <p:ext uri="{BB962C8B-B14F-4D97-AF65-F5344CB8AC3E}">
        <p14:creationId xmlns:p14="http://schemas.microsoft.com/office/powerpoint/2010/main" val="1861897479"/>
      </p:ext>
    </p:extLst>
  </p:cSl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D4311BB-F78C-4651-836A-97387745F6FF}"/>
              </a:ext>
            </a:extLst>
          </p:cNvPr>
          <p:cNvSpPr>
            <a:spLocks noGrp="1"/>
          </p:cNvSpPr>
          <p:nvPr/>
        </p:nvSpPr>
        <p:spPr>
          <a:xfrm>
            <a:off x="685800" y="495300"/>
            <a:ext cx="34290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VENUE QUALIFICATION</a:t>
            </a:r>
          </a:p>
        </p:txBody>
      </p:sp>
      <p:sp>
        <p:nvSpPr>
          <p:cNvPr id="2" name="Rectangle 1">
            <a:extLst>
              <a:ext uri="{FF2B5EF4-FFF2-40B4-BE49-F238E27FC236}">
                <a16:creationId xmlns:a16="http://schemas.microsoft.com/office/drawing/2014/main" id="{AE80FA5B-3156-4F0B-A377-9DBEC99701FB}"/>
              </a:ext>
            </a:extLst>
          </p:cNvPr>
          <p:cNvSpPr>
            <a:spLocks noGrp="1"/>
          </p:cNvSpPr>
          <p:nvPr/>
        </p:nvSpPr>
        <p:spPr>
          <a:xfrm>
            <a:off x="685800" y="742950"/>
            <a:ext cx="9906000" cy="476250"/>
          </a:xfrm>
          <a:prstGeom prst="rect">
            <a:avLst/>
          </a:prstGeom>
          <a:noFill/>
          <a:ln w="0">
            <a:noFill/>
          </a:ln>
        </p:spPr>
        <p:txBody>
          <a:bodyPr anchor="t">
            <a:normAutofit fontScale="100000"/>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Dallas venue requirements</a:t>
            </a:r>
          </a:p>
        </p:txBody>
      </p:sp>
      <p:sp>
        <p:nvSpPr>
          <p:cNvPr id="3" name="Rectangle 2">
            <a:extLst>
              <a:ext uri="{FF2B5EF4-FFF2-40B4-BE49-F238E27FC236}">
                <a16:creationId xmlns:a16="http://schemas.microsoft.com/office/drawing/2014/main" id="{A7F2B7A5-A573-4386-B75B-25B4158C9493}"/>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lang="en-US"/>
          </a:p>
        </p:txBody>
      </p:sp>
      <p:sp>
        <p:nvSpPr>
          <p:cNvPr id="4" name="Rectangle 3">
            <a:extLst>
              <a:ext uri="{FF2B5EF4-FFF2-40B4-BE49-F238E27FC236}">
                <a16:creationId xmlns:a16="http://schemas.microsoft.com/office/drawing/2014/main" id="{F36419EF-20F0-444A-8CB8-6EE90926C938}"/>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29</a:t>
            </a:r>
          </a:p>
        </p:txBody>
      </p:sp>
      <p:sp>
        <p:nvSpPr>
          <p:cNvPr id="5" name="Rectangle 4">
            <a:extLst>
              <a:ext uri="{FF2B5EF4-FFF2-40B4-BE49-F238E27FC236}">
                <a16:creationId xmlns:a16="http://schemas.microsoft.com/office/drawing/2014/main" id="{05E6E120-A0CC-4DAA-A911-FA0FE6DD5AD0}"/>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E1113D95-6357-48D5-BEFC-D850A2FF295D}"/>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AA5FA9D6-4535-47BB-A628-71D92ACC06D0}"/>
              </a:ext>
            </a:extLst>
          </p:cNvPr>
          <p:cNvSpPr>
            <a:spLocks noGrp="1"/>
          </p:cNvSpPr>
          <p:nvPr/>
        </p:nvSpPr>
        <p:spPr>
          <a:xfrm>
            <a:off x="685800" y="1714500"/>
            <a:ext cx="2905125" cy="26670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MUSIC</a:t>
            </a:r>
          </a:p>
        </p:txBody>
      </p:sp>
      <p:sp>
        <p:nvSpPr>
          <p:cNvPr id="8" name="Rectangle 7">
            <a:extLst>
              <a:ext uri="{FF2B5EF4-FFF2-40B4-BE49-F238E27FC236}">
                <a16:creationId xmlns:a16="http://schemas.microsoft.com/office/drawing/2014/main" id="{83466D72-8ABC-465E-B233-B2EAD67510C0}"/>
              </a:ext>
            </a:extLst>
          </p:cNvPr>
          <p:cNvSpPr>
            <a:spLocks noGrp="1"/>
          </p:cNvSpPr>
          <p:nvPr/>
        </p:nvSpPr>
        <p:spPr>
          <a:xfrm>
            <a:off x="3714750" y="1714500"/>
            <a:ext cx="7239000" cy="666750"/>
          </a:xfrm>
          <a:prstGeom prst="rect">
            <a:avLst/>
          </a:prstGeom>
          <a:noFill/>
          <a:ln w="0">
            <a:noFill/>
          </a:ln>
        </p:spPr>
        <p:txBody>
          <a:bodyPr anchor="t">
            <a:normAutofit/>
          </a:bodyPr>
          <a:lstStyle/>
          <a:p>
            <a:pPr>
              <a:buNone/>
              <a:defRPr sz="1200" b="0">
                <a:solidFill>
                  <a:srgbClr val="17243A"/>
                </a:solidFill>
                <a:latin typeface="Avenir Next"/>
                <a:ea typeface="Avenir Next"/>
                <a:cs typeface="Avenir Next"/>
              </a:defRPr>
            </a:pPr>
            <a:r>
              <a:rPr sz="1200" b="0">
                <a:solidFill>
                  <a:srgbClr val="17243A"/>
                </a:solidFill>
                <a:latin typeface="Avenir Next"/>
                <a:ea typeface="Avenir Next"/>
                <a:cs typeface="Avenir Next"/>
              </a:rPr>
              <a:t>A primary performance venue must support approximately 2,000 paid seats after security, production, sponsor and participant holds.</a:t>
            </a:r>
          </a:p>
        </p:txBody>
      </p:sp>
      <p:sp>
        <p:nvSpPr>
          <p:cNvPr id="9" name="Rectangle 8">
            <a:extLst>
              <a:ext uri="{FF2B5EF4-FFF2-40B4-BE49-F238E27FC236}">
                <a16:creationId xmlns:a16="http://schemas.microsoft.com/office/drawing/2014/main" id="{52CAD0E5-0E9B-418A-BB22-81B1CE519712}"/>
              </a:ext>
            </a:extLst>
          </p:cNvPr>
          <p:cNvSpPr>
            <a:spLocks noGrp="1"/>
          </p:cNvSpPr>
          <p:nvPr/>
        </p:nvSpPr>
        <p:spPr>
          <a:xfrm>
            <a:off x="685800" y="2524125"/>
            <a:ext cx="10267950" cy="9525"/>
          </a:xfrm>
          <a:prstGeom prst="rect">
            <a:avLst/>
          </a:prstGeom>
          <a:solidFill>
            <a:srgbClr val="C9D1D9"/>
          </a:solidFill>
          <a:ln w="0">
            <a:solidFill>
              <a:srgbClr val="C9D1D9"/>
            </a:solidFill>
          </a:ln>
        </p:spPr>
        <p:txBody>
          <a:bodyPr/>
          <a:lstStyle/>
          <a:p>
            <a:endParaRPr lang="en-US"/>
          </a:p>
        </p:txBody>
      </p:sp>
      <p:sp>
        <p:nvSpPr>
          <p:cNvPr id="10" name="Rectangle 9">
            <a:extLst>
              <a:ext uri="{FF2B5EF4-FFF2-40B4-BE49-F238E27FC236}">
                <a16:creationId xmlns:a16="http://schemas.microsoft.com/office/drawing/2014/main" id="{04F46128-21D8-4F8F-A14C-D78587E7CD5B}"/>
              </a:ext>
            </a:extLst>
          </p:cNvPr>
          <p:cNvSpPr>
            <a:spLocks noGrp="1"/>
          </p:cNvSpPr>
          <p:nvPr/>
        </p:nvSpPr>
        <p:spPr>
          <a:xfrm>
            <a:off x="685800" y="2743200"/>
            <a:ext cx="2905125" cy="26670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KITCHEN TABLE CONVERSATIONS</a:t>
            </a:r>
          </a:p>
        </p:txBody>
      </p:sp>
      <p:sp>
        <p:nvSpPr>
          <p:cNvPr id="11" name="Rectangle 10">
            <a:extLst>
              <a:ext uri="{FF2B5EF4-FFF2-40B4-BE49-F238E27FC236}">
                <a16:creationId xmlns:a16="http://schemas.microsoft.com/office/drawing/2014/main" id="{FC82D954-C712-40AA-A722-210423C4C039}"/>
              </a:ext>
            </a:extLst>
          </p:cNvPr>
          <p:cNvSpPr>
            <a:spLocks noGrp="1"/>
          </p:cNvSpPr>
          <p:nvPr/>
        </p:nvSpPr>
        <p:spPr>
          <a:xfrm>
            <a:off x="3714750" y="2743200"/>
            <a:ext cx="7239000" cy="666750"/>
          </a:xfrm>
          <a:prstGeom prst="rect">
            <a:avLst/>
          </a:prstGeom>
          <a:noFill/>
          <a:ln w="0">
            <a:noFill/>
          </a:ln>
        </p:spPr>
        <p:txBody>
          <a:bodyPr anchor="t">
            <a:normAutofit fontScale="100000"/>
          </a:bodyPr>
          <a:lstStyle/>
          <a:p>
            <a:pPr>
              <a:buNone/>
              <a:defRPr sz="1200" b="0">
                <a:solidFill>
                  <a:srgbClr val="17243A"/>
                </a:solidFill>
                <a:latin typeface="Avenir Next"/>
                <a:ea typeface="Avenir Next"/>
                <a:cs typeface="Avenir Next"/>
              </a:defRPr>
            </a:pPr>
            <a:r>
              <a:rPr sz="1200" b="0">
                <a:solidFill>
                  <a:srgbClr val="17243A"/>
                </a:solidFill>
                <a:latin typeface="Avenir Next"/>
                <a:ea typeface="Avenir Next"/>
                <a:cs typeface="Avenir Next"/>
              </a:rPr>
              <a:t>A 2,000 seat venue must support recording, stage production, accessibility and national participant security.</a:t>
            </a:r>
          </a:p>
        </p:txBody>
      </p:sp>
      <p:sp>
        <p:nvSpPr>
          <p:cNvPr id="12" name="Rectangle 11">
            <a:extLst>
              <a:ext uri="{FF2B5EF4-FFF2-40B4-BE49-F238E27FC236}">
                <a16:creationId xmlns:a16="http://schemas.microsoft.com/office/drawing/2014/main" id="{9A8354C3-217F-4655-8A9E-9C518FE30B4D}"/>
              </a:ext>
            </a:extLst>
          </p:cNvPr>
          <p:cNvSpPr>
            <a:spLocks noGrp="1"/>
          </p:cNvSpPr>
          <p:nvPr/>
        </p:nvSpPr>
        <p:spPr>
          <a:xfrm>
            <a:off x="685800" y="3552825"/>
            <a:ext cx="10267950" cy="9525"/>
          </a:xfrm>
          <a:prstGeom prst="rect">
            <a:avLst/>
          </a:prstGeom>
          <a:solidFill>
            <a:srgbClr val="C9D1D9"/>
          </a:solidFill>
          <a:ln w="0">
            <a:solidFill>
              <a:srgbClr val="C9D1D9"/>
            </a:solidFill>
          </a:ln>
        </p:spPr>
        <p:txBody>
          <a:bodyPr/>
          <a:lstStyle/>
          <a:p>
            <a:endParaRPr lang="en-US"/>
          </a:p>
        </p:txBody>
      </p:sp>
      <p:sp>
        <p:nvSpPr>
          <p:cNvPr id="13" name="Rectangle 12">
            <a:extLst>
              <a:ext uri="{FF2B5EF4-FFF2-40B4-BE49-F238E27FC236}">
                <a16:creationId xmlns:a16="http://schemas.microsoft.com/office/drawing/2014/main" id="{1233645C-716D-49D2-85DE-925A822F3D99}"/>
              </a:ext>
            </a:extLst>
          </p:cNvPr>
          <p:cNvSpPr>
            <a:spLocks noGrp="1"/>
          </p:cNvSpPr>
          <p:nvPr/>
        </p:nvSpPr>
        <p:spPr>
          <a:xfrm>
            <a:off x="685800" y="3771900"/>
            <a:ext cx="2905125" cy="26670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THE AMERICAN TABLE</a:t>
            </a:r>
          </a:p>
        </p:txBody>
      </p:sp>
      <p:sp>
        <p:nvSpPr>
          <p:cNvPr id="14" name="Rectangle 13">
            <a:extLst>
              <a:ext uri="{FF2B5EF4-FFF2-40B4-BE49-F238E27FC236}">
                <a16:creationId xmlns:a16="http://schemas.microsoft.com/office/drawing/2014/main" id="{FA0E4D41-9DD7-4627-9C66-BE498B7FA179}"/>
              </a:ext>
            </a:extLst>
          </p:cNvPr>
          <p:cNvSpPr>
            <a:spLocks noGrp="1"/>
          </p:cNvSpPr>
          <p:nvPr/>
        </p:nvSpPr>
        <p:spPr>
          <a:xfrm>
            <a:off x="3714750" y="3771900"/>
            <a:ext cx="7239000" cy="666750"/>
          </a:xfrm>
          <a:prstGeom prst="rect">
            <a:avLst/>
          </a:prstGeom>
          <a:noFill/>
          <a:ln w="0">
            <a:noFill/>
          </a:ln>
        </p:spPr>
        <p:txBody>
          <a:bodyPr anchor="t">
            <a:normAutofit/>
          </a:bodyPr>
          <a:lstStyle/>
          <a:p>
            <a:pPr>
              <a:buNone/>
              <a:defRPr sz="1200" b="0">
                <a:solidFill>
                  <a:srgbClr val="17243A"/>
                </a:solidFill>
                <a:latin typeface="Avenir Next"/>
                <a:ea typeface="Avenir Next"/>
                <a:cs typeface="Avenir Next"/>
              </a:defRPr>
            </a:pPr>
            <a:r>
              <a:rPr sz="1200" b="0">
                <a:solidFill>
                  <a:srgbClr val="17243A"/>
                </a:solidFill>
                <a:latin typeface="Avenir Next"/>
                <a:ea typeface="Avenir Next"/>
                <a:cs typeface="Avenir Next"/>
              </a:rPr>
              <a:t>A distinctive venue must seat 600 for dinner with practical catering, service aisles, loading, backstage space and guest security.</a:t>
            </a:r>
          </a:p>
        </p:txBody>
      </p:sp>
      <p:sp>
        <p:nvSpPr>
          <p:cNvPr id="15" name="Rectangle 14">
            <a:extLst>
              <a:ext uri="{FF2B5EF4-FFF2-40B4-BE49-F238E27FC236}">
                <a16:creationId xmlns:a16="http://schemas.microsoft.com/office/drawing/2014/main" id="{8772B2DF-145C-47D9-8868-67CE39792DE6}"/>
              </a:ext>
            </a:extLst>
          </p:cNvPr>
          <p:cNvSpPr>
            <a:spLocks noGrp="1"/>
          </p:cNvSpPr>
          <p:nvPr/>
        </p:nvSpPr>
        <p:spPr>
          <a:xfrm>
            <a:off x="685800" y="4581525"/>
            <a:ext cx="10267950" cy="9525"/>
          </a:xfrm>
          <a:prstGeom prst="rect">
            <a:avLst/>
          </a:prstGeom>
          <a:solidFill>
            <a:srgbClr val="C9D1D9"/>
          </a:solidFill>
          <a:ln w="0">
            <a:solidFill>
              <a:srgbClr val="C9D1D9"/>
            </a:solidFill>
          </a:ln>
        </p:spPr>
        <p:txBody>
          <a:bodyPr/>
          <a:lstStyle/>
          <a:p>
            <a:endParaRPr lang="en-US"/>
          </a:p>
        </p:txBody>
      </p:sp>
      <p:sp>
        <p:nvSpPr>
          <p:cNvPr id="16" name="Rectangle 15">
            <a:extLst>
              <a:ext uri="{FF2B5EF4-FFF2-40B4-BE49-F238E27FC236}">
                <a16:creationId xmlns:a16="http://schemas.microsoft.com/office/drawing/2014/main" id="{CBFD96EC-1124-4847-8B3B-D2A447270E6E}"/>
              </a:ext>
            </a:extLst>
          </p:cNvPr>
          <p:cNvSpPr>
            <a:spLocks noGrp="1"/>
          </p:cNvSpPr>
          <p:nvPr/>
        </p:nvSpPr>
        <p:spPr>
          <a:xfrm>
            <a:off x="685800" y="4800600"/>
            <a:ext cx="2905125" cy="266700"/>
          </a:xfrm>
          <a:prstGeom prst="rect">
            <a:avLst/>
          </a:prstGeom>
          <a:noFill/>
          <a:ln w="0">
            <a:noFill/>
          </a:ln>
        </p:spPr>
        <p:txBody>
          <a:bodyPr anchor="t">
            <a:normAutofit/>
          </a:bodyPr>
          <a:lstStyle/>
          <a:p>
            <a:pPr>
              <a:buNone/>
              <a:defRPr sz="975" b="1">
                <a:solidFill>
                  <a:srgbClr val="5B88B2"/>
                </a:solidFill>
                <a:latin typeface="Avenir Next"/>
                <a:ea typeface="Avenir Next"/>
                <a:cs typeface="Avenir Next"/>
              </a:defRPr>
            </a:pPr>
            <a:r>
              <a:rPr sz="975" b="1">
                <a:solidFill>
                  <a:srgbClr val="5B88B2"/>
                </a:solidFill>
                <a:latin typeface="Avenir Next"/>
                <a:ea typeface="Avenir Next"/>
                <a:cs typeface="Avenir Next"/>
              </a:rPr>
              <a:t>HAP AND NO WAR</a:t>
            </a:r>
          </a:p>
        </p:txBody>
      </p:sp>
      <p:sp>
        <p:nvSpPr>
          <p:cNvPr id="17" name="Rectangle 16">
            <a:extLst>
              <a:ext uri="{FF2B5EF4-FFF2-40B4-BE49-F238E27FC236}">
                <a16:creationId xmlns:a16="http://schemas.microsoft.com/office/drawing/2014/main" id="{E7AF4B5F-526E-477D-B79A-11B53DA7468C}"/>
              </a:ext>
            </a:extLst>
          </p:cNvPr>
          <p:cNvSpPr>
            <a:spLocks noGrp="1"/>
          </p:cNvSpPr>
          <p:nvPr/>
        </p:nvSpPr>
        <p:spPr>
          <a:xfrm>
            <a:off x="3714750" y="4800600"/>
            <a:ext cx="7239000" cy="666750"/>
          </a:xfrm>
          <a:prstGeom prst="rect">
            <a:avLst/>
          </a:prstGeom>
          <a:noFill/>
          <a:ln w="0">
            <a:noFill/>
          </a:ln>
        </p:spPr>
        <p:txBody>
          <a:bodyPr anchor="t">
            <a:normAutofit/>
          </a:bodyPr>
          <a:lstStyle/>
          <a:p>
            <a:pPr>
              <a:buNone/>
              <a:defRPr sz="1200" b="0">
                <a:solidFill>
                  <a:srgbClr val="17243A"/>
                </a:solidFill>
                <a:latin typeface="Avenir Next"/>
                <a:ea typeface="Avenir Next"/>
                <a:cs typeface="Avenir Next"/>
              </a:defRPr>
            </a:pPr>
            <a:r>
              <a:rPr sz="1200" b="0">
                <a:solidFill>
                  <a:srgbClr val="17243A"/>
                </a:solidFill>
                <a:latin typeface="Avenir Next"/>
                <a:ea typeface="Avenir Next"/>
                <a:cs typeface="Avenir Next"/>
              </a:rPr>
              <a:t>The art installation may use a museum, university gallery or civic site. Its capacity can be smaller because admissions may be timed across several days.</a:t>
            </a:r>
          </a:p>
        </p:txBody>
      </p:sp>
      <p:sp>
        <p:nvSpPr>
          <p:cNvPr id="18" name="Rectangle 17">
            <a:extLst>
              <a:ext uri="{FF2B5EF4-FFF2-40B4-BE49-F238E27FC236}">
                <a16:creationId xmlns:a16="http://schemas.microsoft.com/office/drawing/2014/main" id="{D8A92C12-DA8D-464F-B243-7120A4241111}"/>
              </a:ext>
            </a:extLst>
          </p:cNvPr>
          <p:cNvSpPr>
            <a:spLocks noGrp="1"/>
          </p:cNvSpPr>
          <p:nvPr/>
        </p:nvSpPr>
        <p:spPr>
          <a:xfrm>
            <a:off x="685800" y="5953125"/>
            <a:ext cx="10820400" cy="333375"/>
          </a:xfrm>
          <a:prstGeom prst="rect">
            <a:avLst/>
          </a:prstGeom>
          <a:noFill/>
          <a:ln w="0">
            <a:noFill/>
          </a:ln>
        </p:spPr>
        <p:txBody>
          <a:bodyPr anchor="t">
            <a:normAutofit fontScale="100000"/>
          </a:bodyPr>
          <a:lstStyle/>
          <a:p>
            <a:pPr>
              <a:buNone/>
              <a:defRPr sz="1088" b="1">
                <a:solidFill>
                  <a:srgbClr val="C8102E"/>
                </a:solidFill>
                <a:latin typeface="Avenir Next"/>
                <a:ea typeface="Avenir Next"/>
                <a:cs typeface="Avenir Next"/>
              </a:defRPr>
            </a:pPr>
            <a:r>
              <a:rPr sz="1088" b="1">
                <a:solidFill>
                  <a:srgbClr val="C8102E"/>
                </a:solidFill>
                <a:latin typeface="Avenir Next"/>
                <a:ea typeface="Avenir Next"/>
                <a:cs typeface="Avenir Next"/>
              </a:rPr>
              <a:t>Dallas proceeds when venues, funding, audience demand, security and Freedom House approvals work together.</a:t>
            </a:r>
          </a:p>
        </p:txBody>
      </p:sp>
    </p:spTree>
    <p:extLst>
      <p:ext uri="{BB962C8B-B14F-4D97-AF65-F5344CB8AC3E}">
        <p14:creationId xmlns:p14="http://schemas.microsoft.com/office/powerpoint/2010/main" val="672607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72347E8-9DA4-4544-B379-FC033B77186F}"/>
              </a:ext>
            </a:extLst>
          </p:cNvPr>
          <p:cNvSpPr>
            <a:spLocks noGrp="1"/>
          </p:cNvSpPr>
          <p:nvPr/>
        </p:nvSpPr>
        <p:spPr>
          <a:xfrm>
            <a:off x="685800" y="495300"/>
            <a:ext cx="34290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TICKET SALES MODEL</a:t>
            </a:r>
          </a:p>
        </p:txBody>
      </p:sp>
      <p:sp>
        <p:nvSpPr>
          <p:cNvPr id="2" name="Rectangle 1">
            <a:extLst>
              <a:ext uri="{FF2B5EF4-FFF2-40B4-BE49-F238E27FC236}">
                <a16:creationId xmlns:a16="http://schemas.microsoft.com/office/drawing/2014/main" id="{AED44093-DD03-4A3F-9378-E01DEC5C8787}"/>
              </a:ext>
            </a:extLst>
          </p:cNvPr>
          <p:cNvSpPr>
            <a:spLocks noGrp="1"/>
          </p:cNvSpPr>
          <p:nvPr/>
        </p:nvSpPr>
        <p:spPr>
          <a:xfrm>
            <a:off x="685800" y="742950"/>
            <a:ext cx="9906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Ambitious top tier gross sales model</a:t>
            </a:r>
          </a:p>
        </p:txBody>
      </p:sp>
      <p:sp>
        <p:nvSpPr>
          <p:cNvPr id="3" name="Rectangle 2">
            <a:extLst>
              <a:ext uri="{FF2B5EF4-FFF2-40B4-BE49-F238E27FC236}">
                <a16:creationId xmlns:a16="http://schemas.microsoft.com/office/drawing/2014/main" id="{D8DC0BF9-F578-4D62-9805-B839C26AC136}"/>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lang="en-US"/>
          </a:p>
        </p:txBody>
      </p:sp>
      <p:sp>
        <p:nvSpPr>
          <p:cNvPr id="4" name="Rectangle 3">
            <a:extLst>
              <a:ext uri="{FF2B5EF4-FFF2-40B4-BE49-F238E27FC236}">
                <a16:creationId xmlns:a16="http://schemas.microsoft.com/office/drawing/2014/main" id="{6952A86D-2592-49E3-9EA8-0F12A510E67E}"/>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30</a:t>
            </a:r>
          </a:p>
        </p:txBody>
      </p:sp>
      <p:sp>
        <p:nvSpPr>
          <p:cNvPr id="5" name="Rectangle 4">
            <a:extLst>
              <a:ext uri="{FF2B5EF4-FFF2-40B4-BE49-F238E27FC236}">
                <a16:creationId xmlns:a16="http://schemas.microsoft.com/office/drawing/2014/main" id="{6AC3D30B-930D-4C4F-B819-68C008546425}"/>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6FC27519-7136-46B4-9D8B-4942A5431612}"/>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A9A2BD88-4639-4302-B6F8-3EF29291EA17}"/>
              </a:ext>
            </a:extLst>
          </p:cNvPr>
          <p:cNvSpPr>
            <a:spLocks noGrp="1"/>
          </p:cNvSpPr>
          <p:nvPr/>
        </p:nvSpPr>
        <p:spPr>
          <a:xfrm>
            <a:off x="685800" y="1714500"/>
            <a:ext cx="10820400" cy="419100"/>
          </a:xfrm>
          <a:prstGeom prst="rect">
            <a:avLst/>
          </a:prstGeom>
          <a:noFill/>
          <a:ln w="0">
            <a:noFill/>
          </a:ln>
        </p:spPr>
        <p:txBody>
          <a:bodyPr anchor="t">
            <a:normAutofit/>
          </a:bodyPr>
          <a:lstStyle/>
          <a:p>
            <a:pPr>
              <a:buNone/>
              <a:defRPr sz="1425" b="1">
                <a:solidFill>
                  <a:srgbClr val="C8102E"/>
                </a:solidFill>
                <a:latin typeface="Avenir Next"/>
                <a:ea typeface="Avenir Next"/>
                <a:cs typeface="Avenir Next"/>
              </a:defRPr>
            </a:pPr>
            <a:r>
              <a:rPr sz="1425" b="1">
                <a:solidFill>
                  <a:srgbClr val="C8102E"/>
                </a:solidFill>
                <a:latin typeface="Avenir Next"/>
                <a:ea typeface="Avenir Next"/>
                <a:cs typeface="Avenir Next"/>
              </a:rPr>
              <a:t>This model assumes permission to use every participant’s name in ticket sales.</a:t>
            </a:r>
          </a:p>
        </p:txBody>
      </p:sp>
      <p:sp>
        <p:nvSpPr>
          <p:cNvPr id="8" name="Rectangle 7">
            <a:extLst>
              <a:ext uri="{FF2B5EF4-FFF2-40B4-BE49-F238E27FC236}">
                <a16:creationId xmlns:a16="http://schemas.microsoft.com/office/drawing/2014/main" id="{8550D669-77DE-432D-9E4D-F681094ED7B0}"/>
              </a:ext>
            </a:extLst>
          </p:cNvPr>
          <p:cNvSpPr>
            <a:spLocks noGrp="1"/>
          </p:cNvSpPr>
          <p:nvPr/>
        </p:nvSpPr>
        <p:spPr>
          <a:xfrm>
            <a:off x="685800" y="2571750"/>
            <a:ext cx="3810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PROGRAM</a:t>
            </a:r>
          </a:p>
        </p:txBody>
      </p:sp>
      <p:sp>
        <p:nvSpPr>
          <p:cNvPr id="9" name="Rectangle 8">
            <a:extLst>
              <a:ext uri="{FF2B5EF4-FFF2-40B4-BE49-F238E27FC236}">
                <a16:creationId xmlns:a16="http://schemas.microsoft.com/office/drawing/2014/main" id="{C839FB55-A11D-47F9-8EFD-06DBC3058BCB}"/>
              </a:ext>
            </a:extLst>
          </p:cNvPr>
          <p:cNvSpPr>
            <a:spLocks noGrp="1"/>
          </p:cNvSpPr>
          <p:nvPr/>
        </p:nvSpPr>
        <p:spPr>
          <a:xfrm>
            <a:off x="6858000" y="2571750"/>
            <a:ext cx="20955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CAPACITY OR ATTENDANCE</a:t>
            </a:r>
          </a:p>
        </p:txBody>
      </p:sp>
      <p:sp>
        <p:nvSpPr>
          <p:cNvPr id="10" name="Rectangle 9">
            <a:extLst>
              <a:ext uri="{FF2B5EF4-FFF2-40B4-BE49-F238E27FC236}">
                <a16:creationId xmlns:a16="http://schemas.microsoft.com/office/drawing/2014/main" id="{25C80924-7851-49BD-BA8C-C7D78859D063}"/>
              </a:ext>
            </a:extLst>
          </p:cNvPr>
          <p:cNvSpPr>
            <a:spLocks noGrp="1"/>
          </p:cNvSpPr>
          <p:nvPr/>
        </p:nvSpPr>
        <p:spPr>
          <a:xfrm>
            <a:off x="9525000" y="2571750"/>
            <a:ext cx="1905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GROSS POTENTIAL</a:t>
            </a:r>
          </a:p>
        </p:txBody>
      </p:sp>
      <p:sp>
        <p:nvSpPr>
          <p:cNvPr id="11" name="Rectangle 10">
            <a:extLst>
              <a:ext uri="{FF2B5EF4-FFF2-40B4-BE49-F238E27FC236}">
                <a16:creationId xmlns:a16="http://schemas.microsoft.com/office/drawing/2014/main" id="{FBDEB309-CD5F-48AF-B906-DC31F076EBCF}"/>
              </a:ext>
            </a:extLst>
          </p:cNvPr>
          <p:cNvSpPr>
            <a:spLocks noGrp="1"/>
          </p:cNvSpPr>
          <p:nvPr/>
        </p:nvSpPr>
        <p:spPr>
          <a:xfrm>
            <a:off x="685800" y="2857500"/>
            <a:ext cx="10820400" cy="19050"/>
          </a:xfrm>
          <a:prstGeom prst="rect">
            <a:avLst/>
          </a:prstGeom>
          <a:solidFill>
            <a:srgbClr val="17243A"/>
          </a:solidFill>
          <a:ln w="0">
            <a:solidFill>
              <a:srgbClr val="17243A"/>
            </a:solidFill>
          </a:ln>
        </p:spPr>
        <p:txBody>
          <a:bodyPr/>
          <a:lstStyle/>
          <a:p>
            <a:endParaRPr lang="en-US"/>
          </a:p>
        </p:txBody>
      </p:sp>
      <p:sp>
        <p:nvSpPr>
          <p:cNvPr id="12" name="Rectangle 11">
            <a:extLst>
              <a:ext uri="{FF2B5EF4-FFF2-40B4-BE49-F238E27FC236}">
                <a16:creationId xmlns:a16="http://schemas.microsoft.com/office/drawing/2014/main" id="{34C70D70-070E-463D-B005-EFEF11AA3B86}"/>
              </a:ext>
            </a:extLst>
          </p:cNvPr>
          <p:cNvSpPr>
            <a:spLocks noGrp="1"/>
          </p:cNvSpPr>
          <p:nvPr/>
        </p:nvSpPr>
        <p:spPr>
          <a:xfrm>
            <a:off x="800100" y="3095625"/>
            <a:ext cx="53340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Music for America Together</a:t>
            </a:r>
          </a:p>
        </p:txBody>
      </p:sp>
      <p:sp>
        <p:nvSpPr>
          <p:cNvPr id="13" name="Rectangle 12">
            <a:extLst>
              <a:ext uri="{FF2B5EF4-FFF2-40B4-BE49-F238E27FC236}">
                <a16:creationId xmlns:a16="http://schemas.microsoft.com/office/drawing/2014/main" id="{1FBFFBFE-2AA2-4C54-BB98-D7C0DC53ABD4}"/>
              </a:ext>
            </a:extLst>
          </p:cNvPr>
          <p:cNvSpPr>
            <a:spLocks noGrp="1"/>
          </p:cNvSpPr>
          <p:nvPr/>
        </p:nvSpPr>
        <p:spPr>
          <a:xfrm>
            <a:off x="6858000" y="3095625"/>
            <a:ext cx="1905000" cy="323850"/>
          </a:xfrm>
          <a:prstGeom prst="rect">
            <a:avLst/>
          </a:prstGeom>
          <a:noFill/>
          <a:ln w="0">
            <a:noFill/>
          </a:ln>
        </p:spPr>
        <p:txBody>
          <a:bodyPr anchor="t">
            <a:normAutofit/>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2,000 seats</a:t>
            </a:r>
          </a:p>
        </p:txBody>
      </p:sp>
      <p:sp>
        <p:nvSpPr>
          <p:cNvPr id="14" name="Rectangle 13">
            <a:extLst>
              <a:ext uri="{FF2B5EF4-FFF2-40B4-BE49-F238E27FC236}">
                <a16:creationId xmlns:a16="http://schemas.microsoft.com/office/drawing/2014/main" id="{E39A5F01-E059-4DBD-A469-109AC41021BA}"/>
              </a:ext>
            </a:extLst>
          </p:cNvPr>
          <p:cNvSpPr>
            <a:spLocks noGrp="1"/>
          </p:cNvSpPr>
          <p:nvPr/>
        </p:nvSpPr>
        <p:spPr>
          <a:xfrm>
            <a:off x="9525000" y="3095625"/>
            <a:ext cx="17145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$2,350,000</a:t>
            </a:r>
          </a:p>
        </p:txBody>
      </p:sp>
      <p:sp>
        <p:nvSpPr>
          <p:cNvPr id="15" name="Rectangle 14">
            <a:extLst>
              <a:ext uri="{FF2B5EF4-FFF2-40B4-BE49-F238E27FC236}">
                <a16:creationId xmlns:a16="http://schemas.microsoft.com/office/drawing/2014/main" id="{80A85745-80BF-425C-A97D-6686C20FBCAA}"/>
              </a:ext>
            </a:extLst>
          </p:cNvPr>
          <p:cNvSpPr>
            <a:spLocks noGrp="1"/>
          </p:cNvSpPr>
          <p:nvPr/>
        </p:nvSpPr>
        <p:spPr>
          <a:xfrm>
            <a:off x="685800" y="3609975"/>
            <a:ext cx="10820400" cy="476250"/>
          </a:xfrm>
          <a:prstGeom prst="rect">
            <a:avLst/>
          </a:prstGeom>
          <a:solidFill>
            <a:srgbClr val="F4F6F8"/>
          </a:solidFill>
          <a:ln w="0">
            <a:solidFill>
              <a:srgbClr val="F4F6F8"/>
            </a:solidFill>
          </a:ln>
        </p:spPr>
        <p:txBody>
          <a:bodyPr/>
          <a:lstStyle/>
          <a:p>
            <a:endParaRPr lang="en-US"/>
          </a:p>
        </p:txBody>
      </p:sp>
      <p:sp>
        <p:nvSpPr>
          <p:cNvPr id="16" name="Rectangle 15">
            <a:extLst>
              <a:ext uri="{FF2B5EF4-FFF2-40B4-BE49-F238E27FC236}">
                <a16:creationId xmlns:a16="http://schemas.microsoft.com/office/drawing/2014/main" id="{B2AC78BA-1E4B-4AA9-9DB3-A4BA7CA7624D}"/>
              </a:ext>
            </a:extLst>
          </p:cNvPr>
          <p:cNvSpPr>
            <a:spLocks noGrp="1"/>
          </p:cNvSpPr>
          <p:nvPr/>
        </p:nvSpPr>
        <p:spPr>
          <a:xfrm>
            <a:off x="800100" y="3667125"/>
            <a:ext cx="53340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The American Table</a:t>
            </a:r>
          </a:p>
        </p:txBody>
      </p:sp>
      <p:sp>
        <p:nvSpPr>
          <p:cNvPr id="17" name="Rectangle 16">
            <a:extLst>
              <a:ext uri="{FF2B5EF4-FFF2-40B4-BE49-F238E27FC236}">
                <a16:creationId xmlns:a16="http://schemas.microsoft.com/office/drawing/2014/main" id="{B60CC56A-D058-4121-8C1A-9889E1EDEAD1}"/>
              </a:ext>
            </a:extLst>
          </p:cNvPr>
          <p:cNvSpPr>
            <a:spLocks noGrp="1"/>
          </p:cNvSpPr>
          <p:nvPr/>
        </p:nvSpPr>
        <p:spPr>
          <a:xfrm>
            <a:off x="6858000" y="3667125"/>
            <a:ext cx="1905000" cy="323850"/>
          </a:xfrm>
          <a:prstGeom prst="rect">
            <a:avLst/>
          </a:prstGeom>
          <a:noFill/>
          <a:ln w="0">
            <a:noFill/>
          </a:ln>
        </p:spPr>
        <p:txBody>
          <a:bodyPr anchor="t">
            <a:normAutofit/>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600 seats</a:t>
            </a:r>
          </a:p>
        </p:txBody>
      </p:sp>
      <p:sp>
        <p:nvSpPr>
          <p:cNvPr id="18" name="Rectangle 17">
            <a:extLst>
              <a:ext uri="{FF2B5EF4-FFF2-40B4-BE49-F238E27FC236}">
                <a16:creationId xmlns:a16="http://schemas.microsoft.com/office/drawing/2014/main" id="{78A98F54-6D22-4C3D-85ED-A45B82BC8EBF}"/>
              </a:ext>
            </a:extLst>
          </p:cNvPr>
          <p:cNvSpPr>
            <a:spLocks noGrp="1"/>
          </p:cNvSpPr>
          <p:nvPr/>
        </p:nvSpPr>
        <p:spPr>
          <a:xfrm>
            <a:off x="9525000" y="3667125"/>
            <a:ext cx="17145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$1,550,000</a:t>
            </a:r>
          </a:p>
        </p:txBody>
      </p:sp>
      <p:sp>
        <p:nvSpPr>
          <p:cNvPr id="19" name="Rectangle 18">
            <a:extLst>
              <a:ext uri="{FF2B5EF4-FFF2-40B4-BE49-F238E27FC236}">
                <a16:creationId xmlns:a16="http://schemas.microsoft.com/office/drawing/2014/main" id="{634C1122-FB52-4C95-8B1A-A07FC6690EE0}"/>
              </a:ext>
            </a:extLst>
          </p:cNvPr>
          <p:cNvSpPr>
            <a:spLocks noGrp="1"/>
          </p:cNvSpPr>
          <p:nvPr/>
        </p:nvSpPr>
        <p:spPr>
          <a:xfrm>
            <a:off x="800100" y="4238625"/>
            <a:ext cx="53340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Kitchen Table Conversations</a:t>
            </a:r>
          </a:p>
        </p:txBody>
      </p:sp>
      <p:sp>
        <p:nvSpPr>
          <p:cNvPr id="20" name="Rectangle 19">
            <a:extLst>
              <a:ext uri="{FF2B5EF4-FFF2-40B4-BE49-F238E27FC236}">
                <a16:creationId xmlns:a16="http://schemas.microsoft.com/office/drawing/2014/main" id="{6257810D-0595-43D7-907D-A10D732A516A}"/>
              </a:ext>
            </a:extLst>
          </p:cNvPr>
          <p:cNvSpPr>
            <a:spLocks noGrp="1"/>
          </p:cNvSpPr>
          <p:nvPr/>
        </p:nvSpPr>
        <p:spPr>
          <a:xfrm>
            <a:off x="6858000" y="4238625"/>
            <a:ext cx="1905000" cy="323850"/>
          </a:xfrm>
          <a:prstGeom prst="rect">
            <a:avLst/>
          </a:prstGeom>
          <a:noFill/>
          <a:ln w="0">
            <a:noFill/>
          </a:ln>
        </p:spPr>
        <p:txBody>
          <a:bodyPr anchor="t">
            <a:normAutofit/>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2,000 seats</a:t>
            </a:r>
          </a:p>
        </p:txBody>
      </p:sp>
      <p:sp>
        <p:nvSpPr>
          <p:cNvPr id="21" name="Rectangle 20">
            <a:extLst>
              <a:ext uri="{FF2B5EF4-FFF2-40B4-BE49-F238E27FC236}">
                <a16:creationId xmlns:a16="http://schemas.microsoft.com/office/drawing/2014/main" id="{6A74B6EC-1944-4764-9C07-82F02AF87867}"/>
              </a:ext>
            </a:extLst>
          </p:cNvPr>
          <p:cNvSpPr>
            <a:spLocks noGrp="1"/>
          </p:cNvSpPr>
          <p:nvPr/>
        </p:nvSpPr>
        <p:spPr>
          <a:xfrm>
            <a:off x="9525000" y="4238625"/>
            <a:ext cx="17145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$685,000</a:t>
            </a:r>
          </a:p>
        </p:txBody>
      </p:sp>
      <p:sp>
        <p:nvSpPr>
          <p:cNvPr id="22" name="Rectangle 21">
            <a:extLst>
              <a:ext uri="{FF2B5EF4-FFF2-40B4-BE49-F238E27FC236}">
                <a16:creationId xmlns:a16="http://schemas.microsoft.com/office/drawing/2014/main" id="{85519A49-28E4-4FE6-81DC-9FED9B4AE915}"/>
              </a:ext>
            </a:extLst>
          </p:cNvPr>
          <p:cNvSpPr>
            <a:spLocks noGrp="1"/>
          </p:cNvSpPr>
          <p:nvPr/>
        </p:nvSpPr>
        <p:spPr>
          <a:xfrm>
            <a:off x="685800" y="4752975"/>
            <a:ext cx="10820400" cy="476250"/>
          </a:xfrm>
          <a:prstGeom prst="rect">
            <a:avLst/>
          </a:prstGeom>
          <a:solidFill>
            <a:srgbClr val="F4F6F8"/>
          </a:solidFill>
          <a:ln w="0">
            <a:solidFill>
              <a:srgbClr val="F4F6F8"/>
            </a:solidFill>
          </a:ln>
        </p:spPr>
        <p:txBody>
          <a:bodyPr/>
          <a:lstStyle/>
          <a:p>
            <a:endParaRPr lang="en-US"/>
          </a:p>
        </p:txBody>
      </p:sp>
      <p:sp>
        <p:nvSpPr>
          <p:cNvPr id="23" name="Rectangle 22">
            <a:extLst>
              <a:ext uri="{FF2B5EF4-FFF2-40B4-BE49-F238E27FC236}">
                <a16:creationId xmlns:a16="http://schemas.microsoft.com/office/drawing/2014/main" id="{8FC642E2-246C-49B1-9AC0-3C43B5516914}"/>
              </a:ext>
            </a:extLst>
          </p:cNvPr>
          <p:cNvSpPr>
            <a:spLocks noGrp="1"/>
          </p:cNvSpPr>
          <p:nvPr/>
        </p:nvSpPr>
        <p:spPr>
          <a:xfrm>
            <a:off x="800100" y="4810125"/>
            <a:ext cx="53340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HAP and NO WAR</a:t>
            </a:r>
          </a:p>
        </p:txBody>
      </p:sp>
      <p:sp>
        <p:nvSpPr>
          <p:cNvPr id="24" name="Rectangle 23">
            <a:extLst>
              <a:ext uri="{FF2B5EF4-FFF2-40B4-BE49-F238E27FC236}">
                <a16:creationId xmlns:a16="http://schemas.microsoft.com/office/drawing/2014/main" id="{3E58D42F-5A52-4F46-93E6-CB022E8D24FB}"/>
              </a:ext>
            </a:extLst>
          </p:cNvPr>
          <p:cNvSpPr>
            <a:spLocks noGrp="1"/>
          </p:cNvSpPr>
          <p:nvPr/>
        </p:nvSpPr>
        <p:spPr>
          <a:xfrm>
            <a:off x="6858000" y="4810125"/>
            <a:ext cx="1905000" cy="323850"/>
          </a:xfrm>
          <a:prstGeom prst="rect">
            <a:avLst/>
          </a:prstGeom>
          <a:noFill/>
          <a:ln w="0">
            <a:noFill/>
          </a:ln>
        </p:spPr>
        <p:txBody>
          <a:bodyPr anchor="t">
            <a:normAutofit/>
          </a:bodyPr>
          <a:lstStyle/>
          <a:p>
            <a:pPr>
              <a:buNone/>
              <a:defRPr sz="1050" b="0">
                <a:solidFill>
                  <a:srgbClr val="5E6873"/>
                </a:solidFill>
                <a:latin typeface="Avenir Next"/>
                <a:ea typeface="Avenir Next"/>
                <a:cs typeface="Avenir Next"/>
              </a:defRPr>
            </a:pPr>
            <a:r>
              <a:rPr sz="1050" b="0">
                <a:solidFill>
                  <a:srgbClr val="5E6873"/>
                </a:solidFill>
                <a:latin typeface="Avenir Next"/>
                <a:ea typeface="Avenir Next"/>
                <a:cs typeface="Avenir Next"/>
              </a:rPr>
              <a:t>6,000 admissions</a:t>
            </a:r>
          </a:p>
        </p:txBody>
      </p:sp>
      <p:sp>
        <p:nvSpPr>
          <p:cNvPr id="25" name="Rectangle 24">
            <a:extLst>
              <a:ext uri="{FF2B5EF4-FFF2-40B4-BE49-F238E27FC236}">
                <a16:creationId xmlns:a16="http://schemas.microsoft.com/office/drawing/2014/main" id="{BC614CD7-299B-4230-B01F-DB435661F5D7}"/>
              </a:ext>
            </a:extLst>
          </p:cNvPr>
          <p:cNvSpPr>
            <a:spLocks noGrp="1"/>
          </p:cNvSpPr>
          <p:nvPr/>
        </p:nvSpPr>
        <p:spPr>
          <a:xfrm>
            <a:off x="9525000" y="4810125"/>
            <a:ext cx="1714500" cy="323850"/>
          </a:xfrm>
          <a:prstGeom prst="rect">
            <a:avLst/>
          </a:prstGeom>
          <a:noFill/>
          <a:ln w="0">
            <a:noFill/>
          </a:ln>
        </p:spPr>
        <p:txBody>
          <a:bodyPr anchor="t">
            <a:normAutofit/>
          </a:bodyPr>
          <a:lstStyle/>
          <a:p>
            <a:pPr>
              <a:buNone/>
              <a:defRPr sz="1125" b="1">
                <a:solidFill>
                  <a:srgbClr val="17243A"/>
                </a:solidFill>
                <a:latin typeface="Avenir Next"/>
                <a:ea typeface="Avenir Next"/>
                <a:cs typeface="Avenir Next"/>
              </a:defRPr>
            </a:pPr>
            <a:r>
              <a:rPr sz="1125" b="1">
                <a:solidFill>
                  <a:srgbClr val="17243A"/>
                </a:solidFill>
                <a:latin typeface="Avenir Next"/>
                <a:ea typeface="Avenir Next"/>
                <a:cs typeface="Avenir Next"/>
              </a:rPr>
              <a:t>$70,000</a:t>
            </a:r>
          </a:p>
        </p:txBody>
      </p:sp>
      <p:sp>
        <p:nvSpPr>
          <p:cNvPr id="26" name="Rectangle 25">
            <a:extLst>
              <a:ext uri="{FF2B5EF4-FFF2-40B4-BE49-F238E27FC236}">
                <a16:creationId xmlns:a16="http://schemas.microsoft.com/office/drawing/2014/main" id="{46A999AF-395A-4888-9732-A241904B62BA}"/>
              </a:ext>
            </a:extLst>
          </p:cNvPr>
          <p:cNvSpPr>
            <a:spLocks noGrp="1"/>
          </p:cNvSpPr>
          <p:nvPr/>
        </p:nvSpPr>
        <p:spPr>
          <a:xfrm>
            <a:off x="685800" y="5524500"/>
            <a:ext cx="6096000" cy="285750"/>
          </a:xfrm>
          <a:prstGeom prst="rect">
            <a:avLst/>
          </a:prstGeom>
          <a:noFill/>
          <a:ln w="0">
            <a:noFill/>
          </a:ln>
        </p:spPr>
        <p:txBody>
          <a:bodyPr anchor="t">
            <a:normAutofit/>
          </a:bodyPr>
          <a:lstStyle/>
          <a:p>
            <a:pPr>
              <a:buNone/>
              <a:defRPr sz="1275" b="1">
                <a:solidFill>
                  <a:srgbClr val="17243A"/>
                </a:solidFill>
                <a:latin typeface="Avenir Next"/>
                <a:ea typeface="Avenir Next"/>
                <a:cs typeface="Avenir Next"/>
              </a:defRPr>
            </a:pPr>
            <a:r>
              <a:rPr sz="1275" b="1">
                <a:solidFill>
                  <a:srgbClr val="17243A"/>
                </a:solidFill>
                <a:latin typeface="Avenir Next"/>
                <a:ea typeface="Avenir Next"/>
                <a:cs typeface="Avenir Next"/>
              </a:rPr>
              <a:t>Estimated ticket revenue</a:t>
            </a:r>
          </a:p>
        </p:txBody>
      </p:sp>
      <p:sp>
        <p:nvSpPr>
          <p:cNvPr id="27" name="Rectangle 26">
            <a:extLst>
              <a:ext uri="{FF2B5EF4-FFF2-40B4-BE49-F238E27FC236}">
                <a16:creationId xmlns:a16="http://schemas.microsoft.com/office/drawing/2014/main" id="{FCE65B20-993F-4039-A5D6-85217FB3CDCA}"/>
              </a:ext>
            </a:extLst>
          </p:cNvPr>
          <p:cNvSpPr>
            <a:spLocks noGrp="1"/>
          </p:cNvSpPr>
          <p:nvPr/>
        </p:nvSpPr>
        <p:spPr>
          <a:xfrm>
            <a:off x="9477375" y="5524500"/>
            <a:ext cx="1762125" cy="285750"/>
          </a:xfrm>
          <a:prstGeom prst="rect">
            <a:avLst/>
          </a:prstGeom>
          <a:noFill/>
          <a:ln w="0">
            <a:noFill/>
          </a:ln>
        </p:spPr>
        <p:txBody>
          <a:bodyPr anchor="t">
            <a:normAutofit fontScale="94444"/>
          </a:bodyPr>
          <a:lstStyle/>
          <a:p>
            <a:pPr>
              <a:buNone/>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$4,655,000</a:t>
            </a:r>
          </a:p>
        </p:txBody>
      </p:sp>
      <p:sp>
        <p:nvSpPr>
          <p:cNvPr id="28" name="Rectangle 27">
            <a:extLst>
              <a:ext uri="{FF2B5EF4-FFF2-40B4-BE49-F238E27FC236}">
                <a16:creationId xmlns:a16="http://schemas.microsoft.com/office/drawing/2014/main" id="{F0136F64-61EB-48D3-B037-217330A28E94}"/>
              </a:ext>
            </a:extLst>
          </p:cNvPr>
          <p:cNvSpPr>
            <a:spLocks noGrp="1"/>
          </p:cNvSpPr>
          <p:nvPr/>
        </p:nvSpPr>
        <p:spPr>
          <a:xfrm>
            <a:off x="685800" y="5905500"/>
            <a:ext cx="6858000" cy="285750"/>
          </a:xfrm>
          <a:prstGeom prst="rect">
            <a:avLst/>
          </a:prstGeom>
          <a:noFill/>
          <a:ln w="0">
            <a:noFill/>
          </a:ln>
        </p:spPr>
        <p:txBody>
          <a:bodyPr anchor="t">
            <a:normAutofit/>
          </a:bodyPr>
          <a:lstStyle/>
          <a:p>
            <a:pPr>
              <a:buNone/>
              <a:defRPr sz="1275" b="1">
                <a:solidFill>
                  <a:srgbClr val="17243A"/>
                </a:solidFill>
                <a:latin typeface="Avenir Next"/>
                <a:ea typeface="Avenir Next"/>
                <a:cs typeface="Avenir Next"/>
              </a:defRPr>
            </a:pPr>
            <a:r>
              <a:rPr sz="1275" b="1">
                <a:solidFill>
                  <a:srgbClr val="17243A"/>
                </a:solidFill>
                <a:latin typeface="Avenir Next"/>
                <a:ea typeface="Avenir Next"/>
                <a:cs typeface="Avenir Next"/>
              </a:rPr>
              <a:t>Presenting Sponsor plus ticket revenue</a:t>
            </a:r>
          </a:p>
        </p:txBody>
      </p:sp>
      <p:sp>
        <p:nvSpPr>
          <p:cNvPr id="29" name="Rectangle 28">
            <a:extLst>
              <a:ext uri="{FF2B5EF4-FFF2-40B4-BE49-F238E27FC236}">
                <a16:creationId xmlns:a16="http://schemas.microsoft.com/office/drawing/2014/main" id="{8C5825E7-7A47-45A4-BB60-692258EFC686}"/>
              </a:ext>
            </a:extLst>
          </p:cNvPr>
          <p:cNvSpPr>
            <a:spLocks noGrp="1"/>
          </p:cNvSpPr>
          <p:nvPr/>
        </p:nvSpPr>
        <p:spPr>
          <a:xfrm>
            <a:off x="9477375" y="5905500"/>
            <a:ext cx="1762125" cy="285750"/>
          </a:xfrm>
          <a:prstGeom prst="rect">
            <a:avLst/>
          </a:prstGeom>
          <a:noFill/>
          <a:ln w="0">
            <a:noFill/>
          </a:ln>
        </p:spPr>
        <p:txBody>
          <a:bodyPr anchor="t">
            <a:normAutofit fontScale="94444"/>
          </a:bodyPr>
          <a:lstStyle/>
          <a:p>
            <a:pPr>
              <a:buNone/>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$5,255,000</a:t>
            </a:r>
          </a:p>
        </p:txBody>
      </p:sp>
    </p:spTree>
    <p:extLst>
      <p:ext uri="{BB962C8B-B14F-4D97-AF65-F5344CB8AC3E}">
        <p14:creationId xmlns:p14="http://schemas.microsoft.com/office/powerpoint/2010/main" val="1674871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362BB103-17B3-4D65-8973-07B571313429}"/>
              </a:ext>
            </a:extLst>
          </p:cNvPr>
          <p:cNvSpPr>
            <a:spLocks noGrp="1"/>
          </p:cNvSpPr>
          <p:nvPr/>
        </p:nvSpPr>
        <p:spPr>
          <a:xfrm>
            <a:off x="685800" y="495300"/>
            <a:ext cx="34290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TICKET SALES MODEL</a:t>
            </a:r>
          </a:p>
        </p:txBody>
      </p:sp>
      <p:sp>
        <p:nvSpPr>
          <p:cNvPr id="2" name="Rectangle 1">
            <a:extLst>
              <a:ext uri="{FF2B5EF4-FFF2-40B4-BE49-F238E27FC236}">
                <a16:creationId xmlns:a16="http://schemas.microsoft.com/office/drawing/2014/main" id="{378F55B3-808C-4D5C-85F9-CA438EF0AEFA}"/>
              </a:ext>
            </a:extLst>
          </p:cNvPr>
          <p:cNvSpPr>
            <a:spLocks noGrp="1"/>
          </p:cNvSpPr>
          <p:nvPr/>
        </p:nvSpPr>
        <p:spPr>
          <a:xfrm>
            <a:off x="685800" y="742950"/>
            <a:ext cx="9906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Music for America Together</a:t>
            </a:r>
          </a:p>
        </p:txBody>
      </p:sp>
      <p:sp>
        <p:nvSpPr>
          <p:cNvPr id="3" name="Rectangle 2">
            <a:extLst>
              <a:ext uri="{FF2B5EF4-FFF2-40B4-BE49-F238E27FC236}">
                <a16:creationId xmlns:a16="http://schemas.microsoft.com/office/drawing/2014/main" id="{EAD9CE89-D06C-4317-B9B3-2847CC21CD1D}"/>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lang="en-US"/>
          </a:p>
        </p:txBody>
      </p:sp>
      <p:sp>
        <p:nvSpPr>
          <p:cNvPr id="4" name="Rectangle 3">
            <a:extLst>
              <a:ext uri="{FF2B5EF4-FFF2-40B4-BE49-F238E27FC236}">
                <a16:creationId xmlns:a16="http://schemas.microsoft.com/office/drawing/2014/main" id="{99330194-07BA-4882-888B-53CF72196D13}"/>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31</a:t>
            </a:r>
          </a:p>
        </p:txBody>
      </p:sp>
      <p:sp>
        <p:nvSpPr>
          <p:cNvPr id="5" name="Rectangle 4">
            <a:extLst>
              <a:ext uri="{FF2B5EF4-FFF2-40B4-BE49-F238E27FC236}">
                <a16:creationId xmlns:a16="http://schemas.microsoft.com/office/drawing/2014/main" id="{D418A0DE-4915-4891-9F15-3A6E6C89CC70}"/>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5F5915A5-DA28-49BF-93EC-BBB318EDA646}"/>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783DDC4A-90B2-4390-BCBB-32266443242A}"/>
              </a:ext>
            </a:extLst>
          </p:cNvPr>
          <p:cNvSpPr>
            <a:spLocks noGrp="1"/>
          </p:cNvSpPr>
          <p:nvPr/>
        </p:nvSpPr>
        <p:spPr>
          <a:xfrm>
            <a:off x="685800" y="1581150"/>
            <a:ext cx="2857500" cy="228600"/>
          </a:xfrm>
          <a:prstGeom prst="rect">
            <a:avLst/>
          </a:prstGeom>
          <a:noFill/>
          <a:ln w="0">
            <a:noFill/>
          </a:ln>
        </p:spPr>
        <p:txBody>
          <a:bodyPr anchor="t">
            <a:normAutofit/>
          </a:bodyPr>
          <a:lstStyle/>
          <a:p>
            <a:pPr>
              <a:buNone/>
              <a:defRPr sz="900" b="1">
                <a:solidFill>
                  <a:srgbClr val="C8102E"/>
                </a:solidFill>
                <a:latin typeface="Avenir Next"/>
                <a:ea typeface="Avenir Next"/>
                <a:cs typeface="Avenir Next"/>
              </a:defRPr>
            </a:pPr>
            <a:r>
              <a:rPr sz="900" b="1">
                <a:solidFill>
                  <a:srgbClr val="C8102E"/>
                </a:solidFill>
                <a:latin typeface="Avenir Next"/>
                <a:ea typeface="Avenir Next"/>
                <a:cs typeface="Avenir Next"/>
              </a:rPr>
              <a:t>CAPACITY  2,000</a:t>
            </a:r>
          </a:p>
        </p:txBody>
      </p:sp>
      <p:sp>
        <p:nvSpPr>
          <p:cNvPr id="8" name="Rectangle 7">
            <a:extLst>
              <a:ext uri="{FF2B5EF4-FFF2-40B4-BE49-F238E27FC236}">
                <a16:creationId xmlns:a16="http://schemas.microsoft.com/office/drawing/2014/main" id="{F245172F-873B-472B-A025-731C8126D5C5}"/>
              </a:ext>
            </a:extLst>
          </p:cNvPr>
          <p:cNvSpPr>
            <a:spLocks noGrp="1"/>
          </p:cNvSpPr>
          <p:nvPr/>
        </p:nvSpPr>
        <p:spPr>
          <a:xfrm>
            <a:off x="685800" y="2047875"/>
            <a:ext cx="3810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TICKET LEVEL</a:t>
            </a:r>
          </a:p>
        </p:txBody>
      </p:sp>
      <p:sp>
        <p:nvSpPr>
          <p:cNvPr id="9" name="Rectangle 8">
            <a:extLst>
              <a:ext uri="{FF2B5EF4-FFF2-40B4-BE49-F238E27FC236}">
                <a16:creationId xmlns:a16="http://schemas.microsoft.com/office/drawing/2014/main" id="{F8241910-3A85-4F25-B947-E74FD4A3C727}"/>
              </a:ext>
            </a:extLst>
          </p:cNvPr>
          <p:cNvSpPr>
            <a:spLocks noGrp="1"/>
          </p:cNvSpPr>
          <p:nvPr/>
        </p:nvSpPr>
        <p:spPr>
          <a:xfrm>
            <a:off x="6429375" y="2047875"/>
            <a:ext cx="1143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SEATS</a:t>
            </a:r>
          </a:p>
        </p:txBody>
      </p:sp>
      <p:sp>
        <p:nvSpPr>
          <p:cNvPr id="10" name="Rectangle 9">
            <a:extLst>
              <a:ext uri="{FF2B5EF4-FFF2-40B4-BE49-F238E27FC236}">
                <a16:creationId xmlns:a16="http://schemas.microsoft.com/office/drawing/2014/main" id="{816748AD-34D5-4136-B7AF-D0D5934D8627}"/>
              </a:ext>
            </a:extLst>
          </p:cNvPr>
          <p:cNvSpPr>
            <a:spLocks noGrp="1"/>
          </p:cNvSpPr>
          <p:nvPr/>
        </p:nvSpPr>
        <p:spPr>
          <a:xfrm>
            <a:off x="8096250" y="2047875"/>
            <a:ext cx="1143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PRICE</a:t>
            </a:r>
          </a:p>
        </p:txBody>
      </p:sp>
      <p:sp>
        <p:nvSpPr>
          <p:cNvPr id="11" name="Rectangle 10">
            <a:extLst>
              <a:ext uri="{FF2B5EF4-FFF2-40B4-BE49-F238E27FC236}">
                <a16:creationId xmlns:a16="http://schemas.microsoft.com/office/drawing/2014/main" id="{C92ADBA4-4C6D-4008-B737-8B74E51867AC}"/>
              </a:ext>
            </a:extLst>
          </p:cNvPr>
          <p:cNvSpPr>
            <a:spLocks noGrp="1"/>
          </p:cNvSpPr>
          <p:nvPr/>
        </p:nvSpPr>
        <p:spPr>
          <a:xfrm>
            <a:off x="9810750" y="2047875"/>
            <a:ext cx="142875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GROSS</a:t>
            </a:r>
          </a:p>
        </p:txBody>
      </p:sp>
      <p:sp>
        <p:nvSpPr>
          <p:cNvPr id="12" name="Rectangle 11">
            <a:extLst>
              <a:ext uri="{FF2B5EF4-FFF2-40B4-BE49-F238E27FC236}">
                <a16:creationId xmlns:a16="http://schemas.microsoft.com/office/drawing/2014/main" id="{21B17877-9080-4342-BF1C-3E2FFC528E02}"/>
              </a:ext>
            </a:extLst>
          </p:cNvPr>
          <p:cNvSpPr>
            <a:spLocks noGrp="1"/>
          </p:cNvSpPr>
          <p:nvPr/>
        </p:nvSpPr>
        <p:spPr>
          <a:xfrm>
            <a:off x="685800" y="2333625"/>
            <a:ext cx="10820400" cy="19050"/>
          </a:xfrm>
          <a:prstGeom prst="rect">
            <a:avLst/>
          </a:prstGeom>
          <a:solidFill>
            <a:srgbClr val="17243A"/>
          </a:solidFill>
          <a:ln w="0">
            <a:solidFill>
              <a:srgbClr val="17243A"/>
            </a:solidFill>
          </a:ln>
        </p:spPr>
        <p:txBody>
          <a:bodyPr/>
          <a:lstStyle/>
          <a:p>
            <a:endParaRPr lang="en-US"/>
          </a:p>
        </p:txBody>
      </p:sp>
      <p:sp>
        <p:nvSpPr>
          <p:cNvPr id="13" name="Rectangle 12">
            <a:extLst>
              <a:ext uri="{FF2B5EF4-FFF2-40B4-BE49-F238E27FC236}">
                <a16:creationId xmlns:a16="http://schemas.microsoft.com/office/drawing/2014/main" id="{16353102-A70B-4EE8-82DA-906B58472E52}"/>
              </a:ext>
            </a:extLst>
          </p:cNvPr>
          <p:cNvSpPr>
            <a:spLocks noGrp="1"/>
          </p:cNvSpPr>
          <p:nvPr/>
        </p:nvSpPr>
        <p:spPr>
          <a:xfrm>
            <a:off x="781050" y="252412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Founders Circle</a:t>
            </a:r>
          </a:p>
        </p:txBody>
      </p:sp>
      <p:sp>
        <p:nvSpPr>
          <p:cNvPr id="14" name="Rectangle 13">
            <a:extLst>
              <a:ext uri="{FF2B5EF4-FFF2-40B4-BE49-F238E27FC236}">
                <a16:creationId xmlns:a16="http://schemas.microsoft.com/office/drawing/2014/main" id="{72364ECB-99F8-4612-BA38-EA2195A8054A}"/>
              </a:ext>
            </a:extLst>
          </p:cNvPr>
          <p:cNvSpPr>
            <a:spLocks noGrp="1"/>
          </p:cNvSpPr>
          <p:nvPr/>
        </p:nvSpPr>
        <p:spPr>
          <a:xfrm>
            <a:off x="6191250" y="25241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100</a:t>
            </a:r>
          </a:p>
        </p:txBody>
      </p:sp>
      <p:sp>
        <p:nvSpPr>
          <p:cNvPr id="15" name="Rectangle 14">
            <a:extLst>
              <a:ext uri="{FF2B5EF4-FFF2-40B4-BE49-F238E27FC236}">
                <a16:creationId xmlns:a16="http://schemas.microsoft.com/office/drawing/2014/main" id="{4C084263-3ACE-4EC2-80CC-E55F26E3077D}"/>
              </a:ext>
            </a:extLst>
          </p:cNvPr>
          <p:cNvSpPr>
            <a:spLocks noGrp="1"/>
          </p:cNvSpPr>
          <p:nvPr/>
        </p:nvSpPr>
        <p:spPr>
          <a:xfrm>
            <a:off x="8143875" y="252412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$5,000</a:t>
            </a:r>
          </a:p>
        </p:txBody>
      </p:sp>
      <p:sp>
        <p:nvSpPr>
          <p:cNvPr id="16" name="Rectangle 15">
            <a:extLst>
              <a:ext uri="{FF2B5EF4-FFF2-40B4-BE49-F238E27FC236}">
                <a16:creationId xmlns:a16="http://schemas.microsoft.com/office/drawing/2014/main" id="{98A93349-6977-4A24-BA08-795F183235D6}"/>
              </a:ext>
            </a:extLst>
          </p:cNvPr>
          <p:cNvSpPr>
            <a:spLocks noGrp="1"/>
          </p:cNvSpPr>
          <p:nvPr/>
        </p:nvSpPr>
        <p:spPr>
          <a:xfrm>
            <a:off x="9810750" y="25241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$500,000</a:t>
            </a:r>
          </a:p>
        </p:txBody>
      </p:sp>
      <p:sp>
        <p:nvSpPr>
          <p:cNvPr id="17" name="Rectangle 16">
            <a:extLst>
              <a:ext uri="{FF2B5EF4-FFF2-40B4-BE49-F238E27FC236}">
                <a16:creationId xmlns:a16="http://schemas.microsoft.com/office/drawing/2014/main" id="{EC245E18-9FB4-4929-94AF-003168042039}"/>
              </a:ext>
            </a:extLst>
          </p:cNvPr>
          <p:cNvSpPr>
            <a:spLocks noGrp="1"/>
          </p:cNvSpPr>
          <p:nvPr/>
        </p:nvSpPr>
        <p:spPr>
          <a:xfrm>
            <a:off x="685800" y="3028950"/>
            <a:ext cx="10820400" cy="476250"/>
          </a:xfrm>
          <a:prstGeom prst="rect">
            <a:avLst/>
          </a:prstGeom>
          <a:solidFill>
            <a:srgbClr val="F4F6F8"/>
          </a:solidFill>
          <a:ln w="0">
            <a:solidFill>
              <a:srgbClr val="F4F6F8"/>
            </a:solidFill>
          </a:ln>
        </p:spPr>
        <p:txBody>
          <a:bodyPr/>
          <a:lstStyle/>
          <a:p>
            <a:endParaRPr lang="en-US"/>
          </a:p>
        </p:txBody>
      </p:sp>
      <p:sp>
        <p:nvSpPr>
          <p:cNvPr id="18" name="Rectangle 17">
            <a:extLst>
              <a:ext uri="{FF2B5EF4-FFF2-40B4-BE49-F238E27FC236}">
                <a16:creationId xmlns:a16="http://schemas.microsoft.com/office/drawing/2014/main" id="{197E8BE2-EC63-446D-AE35-96EE1B61628B}"/>
              </a:ext>
            </a:extLst>
          </p:cNvPr>
          <p:cNvSpPr>
            <a:spLocks noGrp="1"/>
          </p:cNvSpPr>
          <p:nvPr/>
        </p:nvSpPr>
        <p:spPr>
          <a:xfrm>
            <a:off x="781050" y="307657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Leadership Seating</a:t>
            </a:r>
          </a:p>
        </p:txBody>
      </p:sp>
      <p:sp>
        <p:nvSpPr>
          <p:cNvPr id="19" name="Rectangle 18">
            <a:extLst>
              <a:ext uri="{FF2B5EF4-FFF2-40B4-BE49-F238E27FC236}">
                <a16:creationId xmlns:a16="http://schemas.microsoft.com/office/drawing/2014/main" id="{8B3C5763-18FA-4024-999D-59EC3536D338}"/>
              </a:ext>
            </a:extLst>
          </p:cNvPr>
          <p:cNvSpPr>
            <a:spLocks noGrp="1"/>
          </p:cNvSpPr>
          <p:nvPr/>
        </p:nvSpPr>
        <p:spPr>
          <a:xfrm>
            <a:off x="6191250" y="30765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300</a:t>
            </a:r>
          </a:p>
        </p:txBody>
      </p:sp>
      <p:sp>
        <p:nvSpPr>
          <p:cNvPr id="20" name="Rectangle 19">
            <a:extLst>
              <a:ext uri="{FF2B5EF4-FFF2-40B4-BE49-F238E27FC236}">
                <a16:creationId xmlns:a16="http://schemas.microsoft.com/office/drawing/2014/main" id="{9F0910F2-15A8-4F5D-9A38-10447272D9A0}"/>
              </a:ext>
            </a:extLst>
          </p:cNvPr>
          <p:cNvSpPr>
            <a:spLocks noGrp="1"/>
          </p:cNvSpPr>
          <p:nvPr/>
        </p:nvSpPr>
        <p:spPr>
          <a:xfrm>
            <a:off x="8143875" y="307657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$2,500</a:t>
            </a:r>
          </a:p>
        </p:txBody>
      </p:sp>
      <p:sp>
        <p:nvSpPr>
          <p:cNvPr id="21" name="Rectangle 20">
            <a:extLst>
              <a:ext uri="{FF2B5EF4-FFF2-40B4-BE49-F238E27FC236}">
                <a16:creationId xmlns:a16="http://schemas.microsoft.com/office/drawing/2014/main" id="{5BF68E14-83D8-4DAF-9BED-4B1147F07CDD}"/>
              </a:ext>
            </a:extLst>
          </p:cNvPr>
          <p:cNvSpPr>
            <a:spLocks noGrp="1"/>
          </p:cNvSpPr>
          <p:nvPr/>
        </p:nvSpPr>
        <p:spPr>
          <a:xfrm>
            <a:off x="9810750" y="30765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$750,000</a:t>
            </a:r>
          </a:p>
        </p:txBody>
      </p:sp>
      <p:sp>
        <p:nvSpPr>
          <p:cNvPr id="22" name="Rectangle 21">
            <a:extLst>
              <a:ext uri="{FF2B5EF4-FFF2-40B4-BE49-F238E27FC236}">
                <a16:creationId xmlns:a16="http://schemas.microsoft.com/office/drawing/2014/main" id="{07494E2A-55C1-4824-A6F9-05B976C333F8}"/>
              </a:ext>
            </a:extLst>
          </p:cNvPr>
          <p:cNvSpPr>
            <a:spLocks noGrp="1"/>
          </p:cNvSpPr>
          <p:nvPr/>
        </p:nvSpPr>
        <p:spPr>
          <a:xfrm>
            <a:off x="781050" y="362902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Premium Orchestra</a:t>
            </a:r>
          </a:p>
        </p:txBody>
      </p:sp>
      <p:sp>
        <p:nvSpPr>
          <p:cNvPr id="23" name="Rectangle 22">
            <a:extLst>
              <a:ext uri="{FF2B5EF4-FFF2-40B4-BE49-F238E27FC236}">
                <a16:creationId xmlns:a16="http://schemas.microsoft.com/office/drawing/2014/main" id="{5138F1B6-DA5B-4113-8C27-1D33F13D26C8}"/>
              </a:ext>
            </a:extLst>
          </p:cNvPr>
          <p:cNvSpPr>
            <a:spLocks noGrp="1"/>
          </p:cNvSpPr>
          <p:nvPr/>
        </p:nvSpPr>
        <p:spPr>
          <a:xfrm>
            <a:off x="6191250" y="36290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600</a:t>
            </a:r>
          </a:p>
        </p:txBody>
      </p:sp>
      <p:sp>
        <p:nvSpPr>
          <p:cNvPr id="24" name="Rectangle 23">
            <a:extLst>
              <a:ext uri="{FF2B5EF4-FFF2-40B4-BE49-F238E27FC236}">
                <a16:creationId xmlns:a16="http://schemas.microsoft.com/office/drawing/2014/main" id="{0E0D681E-D045-454F-BED7-7AC3AB100475}"/>
              </a:ext>
            </a:extLst>
          </p:cNvPr>
          <p:cNvSpPr>
            <a:spLocks noGrp="1"/>
          </p:cNvSpPr>
          <p:nvPr/>
        </p:nvSpPr>
        <p:spPr>
          <a:xfrm>
            <a:off x="8143875" y="362902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$1,000</a:t>
            </a:r>
          </a:p>
        </p:txBody>
      </p:sp>
      <p:sp>
        <p:nvSpPr>
          <p:cNvPr id="25" name="Rectangle 24">
            <a:extLst>
              <a:ext uri="{FF2B5EF4-FFF2-40B4-BE49-F238E27FC236}">
                <a16:creationId xmlns:a16="http://schemas.microsoft.com/office/drawing/2014/main" id="{FB9EB0FD-5EB8-4276-A407-1E17ECA23EEE}"/>
              </a:ext>
            </a:extLst>
          </p:cNvPr>
          <p:cNvSpPr>
            <a:spLocks noGrp="1"/>
          </p:cNvSpPr>
          <p:nvPr/>
        </p:nvSpPr>
        <p:spPr>
          <a:xfrm>
            <a:off x="9810750" y="36290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$600,000</a:t>
            </a:r>
          </a:p>
        </p:txBody>
      </p:sp>
      <p:sp>
        <p:nvSpPr>
          <p:cNvPr id="26" name="Rectangle 25">
            <a:extLst>
              <a:ext uri="{FF2B5EF4-FFF2-40B4-BE49-F238E27FC236}">
                <a16:creationId xmlns:a16="http://schemas.microsoft.com/office/drawing/2014/main" id="{2E37286F-7BB5-4A0B-8711-EF5B1B7EE94B}"/>
              </a:ext>
            </a:extLst>
          </p:cNvPr>
          <p:cNvSpPr>
            <a:spLocks noGrp="1"/>
          </p:cNvSpPr>
          <p:nvPr/>
        </p:nvSpPr>
        <p:spPr>
          <a:xfrm>
            <a:off x="685800" y="4133850"/>
            <a:ext cx="10820400" cy="476250"/>
          </a:xfrm>
          <a:prstGeom prst="rect">
            <a:avLst/>
          </a:prstGeom>
          <a:solidFill>
            <a:srgbClr val="F4F6F8"/>
          </a:solidFill>
          <a:ln w="0">
            <a:solidFill>
              <a:srgbClr val="F4F6F8"/>
            </a:solidFill>
          </a:ln>
        </p:spPr>
        <p:txBody>
          <a:bodyPr/>
          <a:lstStyle/>
          <a:p>
            <a:endParaRPr lang="en-US"/>
          </a:p>
        </p:txBody>
      </p:sp>
      <p:sp>
        <p:nvSpPr>
          <p:cNvPr id="27" name="Rectangle 26">
            <a:extLst>
              <a:ext uri="{FF2B5EF4-FFF2-40B4-BE49-F238E27FC236}">
                <a16:creationId xmlns:a16="http://schemas.microsoft.com/office/drawing/2014/main" id="{592C499C-E9C2-4876-9EEA-A06728103DCA}"/>
              </a:ext>
            </a:extLst>
          </p:cNvPr>
          <p:cNvSpPr>
            <a:spLocks noGrp="1"/>
          </p:cNvSpPr>
          <p:nvPr/>
        </p:nvSpPr>
        <p:spPr>
          <a:xfrm>
            <a:off x="781050" y="418147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Reserved Seating</a:t>
            </a:r>
          </a:p>
        </p:txBody>
      </p:sp>
      <p:sp>
        <p:nvSpPr>
          <p:cNvPr id="28" name="Rectangle 27">
            <a:extLst>
              <a:ext uri="{FF2B5EF4-FFF2-40B4-BE49-F238E27FC236}">
                <a16:creationId xmlns:a16="http://schemas.microsoft.com/office/drawing/2014/main" id="{04757E7A-090B-4DC3-913F-705C3BBE4A24}"/>
              </a:ext>
            </a:extLst>
          </p:cNvPr>
          <p:cNvSpPr>
            <a:spLocks noGrp="1"/>
          </p:cNvSpPr>
          <p:nvPr/>
        </p:nvSpPr>
        <p:spPr>
          <a:xfrm>
            <a:off x="6191250" y="41814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1,000</a:t>
            </a:r>
          </a:p>
        </p:txBody>
      </p:sp>
      <p:sp>
        <p:nvSpPr>
          <p:cNvPr id="29" name="Rectangle 28">
            <a:extLst>
              <a:ext uri="{FF2B5EF4-FFF2-40B4-BE49-F238E27FC236}">
                <a16:creationId xmlns:a16="http://schemas.microsoft.com/office/drawing/2014/main" id="{2879FB7B-A68C-4442-87E0-8B3F3D0CAF79}"/>
              </a:ext>
            </a:extLst>
          </p:cNvPr>
          <p:cNvSpPr>
            <a:spLocks noGrp="1"/>
          </p:cNvSpPr>
          <p:nvPr/>
        </p:nvSpPr>
        <p:spPr>
          <a:xfrm>
            <a:off x="8143875" y="418147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a:t>
            </a:r>
          </a:p>
        </p:txBody>
      </p:sp>
      <p:sp>
        <p:nvSpPr>
          <p:cNvPr id="30" name="Rectangle 29">
            <a:extLst>
              <a:ext uri="{FF2B5EF4-FFF2-40B4-BE49-F238E27FC236}">
                <a16:creationId xmlns:a16="http://schemas.microsoft.com/office/drawing/2014/main" id="{15AC2339-20E3-4AE3-B52B-02C9D02B4191}"/>
              </a:ext>
            </a:extLst>
          </p:cNvPr>
          <p:cNvSpPr>
            <a:spLocks noGrp="1"/>
          </p:cNvSpPr>
          <p:nvPr/>
        </p:nvSpPr>
        <p:spPr>
          <a:xfrm>
            <a:off x="9810750" y="41814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$500,000</a:t>
            </a:r>
          </a:p>
        </p:txBody>
      </p:sp>
      <p:sp>
        <p:nvSpPr>
          <p:cNvPr id="31" name="Rectangle 30">
            <a:extLst>
              <a:ext uri="{FF2B5EF4-FFF2-40B4-BE49-F238E27FC236}">
                <a16:creationId xmlns:a16="http://schemas.microsoft.com/office/drawing/2014/main" id="{EAA4C379-924D-490C-8135-D9E1EB1A8567}"/>
              </a:ext>
            </a:extLst>
          </p:cNvPr>
          <p:cNvSpPr>
            <a:spLocks noGrp="1"/>
          </p:cNvSpPr>
          <p:nvPr/>
        </p:nvSpPr>
        <p:spPr>
          <a:xfrm>
            <a:off x="781050" y="4733925"/>
            <a:ext cx="5143500" cy="43815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Music total</a:t>
            </a:r>
          </a:p>
        </p:txBody>
      </p:sp>
      <p:sp>
        <p:nvSpPr>
          <p:cNvPr id="32" name="Rectangle 31">
            <a:extLst>
              <a:ext uri="{FF2B5EF4-FFF2-40B4-BE49-F238E27FC236}">
                <a16:creationId xmlns:a16="http://schemas.microsoft.com/office/drawing/2014/main" id="{BFBF32EE-BF24-40CC-B539-C42BD4432860}"/>
              </a:ext>
            </a:extLst>
          </p:cNvPr>
          <p:cNvSpPr>
            <a:spLocks noGrp="1"/>
          </p:cNvSpPr>
          <p:nvPr/>
        </p:nvSpPr>
        <p:spPr>
          <a:xfrm>
            <a:off x="6191250" y="4733925"/>
            <a:ext cx="1619250" cy="43815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2,000</a:t>
            </a:r>
          </a:p>
        </p:txBody>
      </p:sp>
      <p:sp>
        <p:nvSpPr>
          <p:cNvPr id="33" name="Rectangle 32">
            <a:extLst>
              <a:ext uri="{FF2B5EF4-FFF2-40B4-BE49-F238E27FC236}">
                <a16:creationId xmlns:a16="http://schemas.microsoft.com/office/drawing/2014/main" id="{8C8A36D7-B101-4FA2-9402-35F1B0EB51A7}"/>
              </a:ext>
            </a:extLst>
          </p:cNvPr>
          <p:cNvSpPr>
            <a:spLocks noGrp="1"/>
          </p:cNvSpPr>
          <p:nvPr/>
        </p:nvSpPr>
        <p:spPr>
          <a:xfrm>
            <a:off x="8143875" y="4733925"/>
            <a:ext cx="1428750" cy="438150"/>
          </a:xfrm>
          <a:prstGeom prst="rect">
            <a:avLst/>
          </a:prstGeom>
          <a:noFill/>
          <a:ln w="0">
            <a:noFill/>
          </a:ln>
        </p:spPr>
        <p:txBody>
          <a:bodyPr anchor="t">
            <a:normAutofit/>
          </a:bodyPr>
          <a:lstStyle/>
          <a:p>
            <a:endParaRPr/>
          </a:p>
        </p:txBody>
      </p:sp>
      <p:sp>
        <p:nvSpPr>
          <p:cNvPr id="34" name="Rectangle 33">
            <a:extLst>
              <a:ext uri="{FF2B5EF4-FFF2-40B4-BE49-F238E27FC236}">
                <a16:creationId xmlns:a16="http://schemas.microsoft.com/office/drawing/2014/main" id="{2804817F-97FC-470F-9120-8C057EBD2963}"/>
              </a:ext>
            </a:extLst>
          </p:cNvPr>
          <p:cNvSpPr>
            <a:spLocks noGrp="1"/>
          </p:cNvSpPr>
          <p:nvPr/>
        </p:nvSpPr>
        <p:spPr>
          <a:xfrm>
            <a:off x="9810750" y="4733925"/>
            <a:ext cx="1619250" cy="43815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$2,350,000</a:t>
            </a:r>
          </a:p>
        </p:txBody>
      </p:sp>
      <p:sp>
        <p:nvSpPr>
          <p:cNvPr id="35" name="Rectangle 34">
            <a:extLst>
              <a:ext uri="{FF2B5EF4-FFF2-40B4-BE49-F238E27FC236}">
                <a16:creationId xmlns:a16="http://schemas.microsoft.com/office/drawing/2014/main" id="{02F3D340-335A-453C-BAD7-F0B3A3C3A934}"/>
              </a:ext>
            </a:extLst>
          </p:cNvPr>
          <p:cNvSpPr>
            <a:spLocks noGrp="1"/>
          </p:cNvSpPr>
          <p:nvPr/>
        </p:nvSpPr>
        <p:spPr>
          <a:xfrm>
            <a:off x="685800" y="5429250"/>
            <a:ext cx="10820400" cy="285750"/>
          </a:xfrm>
          <a:prstGeom prst="rect">
            <a:avLst/>
          </a:prstGeom>
          <a:noFill/>
          <a:ln w="0">
            <a:noFill/>
          </a:ln>
        </p:spPr>
        <p:txBody>
          <a:bodyPr anchor="t">
            <a:normAutofit fontScale="100000"/>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Pricing assumes exceptional talent and strong demand. Confirmed participants and market response must support it.</a:t>
            </a:r>
          </a:p>
        </p:txBody>
      </p:sp>
      <p:sp>
        <p:nvSpPr>
          <p:cNvPr id="36" name="Rectangle 35">
            <a:extLst>
              <a:ext uri="{FF2B5EF4-FFF2-40B4-BE49-F238E27FC236}">
                <a16:creationId xmlns:a16="http://schemas.microsoft.com/office/drawing/2014/main" id="{470D3921-BDA6-44FE-ADE0-E8E48A34EF99}"/>
              </a:ext>
            </a:extLst>
          </p:cNvPr>
          <p:cNvSpPr>
            <a:spLocks noGrp="1"/>
          </p:cNvSpPr>
          <p:nvPr/>
        </p:nvSpPr>
        <p:spPr>
          <a:xfrm>
            <a:off x="1047750" y="5810250"/>
            <a:ext cx="10096500" cy="381000"/>
          </a:xfrm>
          <a:prstGeom prst="rect">
            <a:avLst/>
          </a:prstGeom>
          <a:noFill/>
          <a:ln w="0">
            <a:noFill/>
          </a:ln>
        </p:spPr>
        <p:txBody>
          <a:bodyPr anchor="t">
            <a:normAutofit/>
          </a:bodyPr>
          <a:lstStyle/>
          <a:p>
            <a:pPr>
              <a:buNone/>
              <a:defRPr sz="1013" b="0">
                <a:solidFill>
                  <a:srgbClr val="5E6873"/>
                </a:solidFill>
                <a:latin typeface="Avenir Next"/>
                <a:ea typeface="Avenir Next"/>
                <a:cs typeface="Avenir Next"/>
              </a:defRPr>
            </a:pPr>
            <a:r>
              <a:rPr sz="1013" b="0">
                <a:solidFill>
                  <a:srgbClr val="5E6873"/>
                </a:solidFill>
                <a:latin typeface="Avenir Next"/>
                <a:ea typeface="Avenir Next"/>
                <a:cs typeface="Avenir Next"/>
              </a:rPr>
              <a:t>The $5,000 level must include more than a good seat, such as a private reception or a broader America Together patron package.</a:t>
            </a:r>
          </a:p>
        </p:txBody>
      </p:sp>
    </p:spTree>
    <p:extLst>
      <p:ext uri="{BB962C8B-B14F-4D97-AF65-F5344CB8AC3E}">
        <p14:creationId xmlns:p14="http://schemas.microsoft.com/office/powerpoint/2010/main" val="236728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77E89491-B595-4F29-A639-92BD130BC5F8}"/>
              </a:ext>
            </a:extLst>
          </p:cNvPr>
          <p:cNvSpPr>
            <a:spLocks noGrp="1"/>
          </p:cNvSpPr>
          <p:nvPr/>
        </p:nvSpPr>
        <p:spPr>
          <a:xfrm>
            <a:off x="685800" y="495300"/>
            <a:ext cx="34290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TICKET SALES MODEL</a:t>
            </a:r>
          </a:p>
        </p:txBody>
      </p:sp>
      <p:sp>
        <p:nvSpPr>
          <p:cNvPr id="2" name="Rectangle 1">
            <a:extLst>
              <a:ext uri="{FF2B5EF4-FFF2-40B4-BE49-F238E27FC236}">
                <a16:creationId xmlns:a16="http://schemas.microsoft.com/office/drawing/2014/main" id="{0EA50CBC-670E-48B5-AC89-C76D582126A0}"/>
              </a:ext>
            </a:extLst>
          </p:cNvPr>
          <p:cNvSpPr>
            <a:spLocks noGrp="1"/>
          </p:cNvSpPr>
          <p:nvPr/>
        </p:nvSpPr>
        <p:spPr>
          <a:xfrm>
            <a:off x="685800" y="742950"/>
            <a:ext cx="9906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The American Table</a:t>
            </a:r>
          </a:p>
        </p:txBody>
      </p:sp>
      <p:sp>
        <p:nvSpPr>
          <p:cNvPr id="3" name="Rectangle 2">
            <a:extLst>
              <a:ext uri="{FF2B5EF4-FFF2-40B4-BE49-F238E27FC236}">
                <a16:creationId xmlns:a16="http://schemas.microsoft.com/office/drawing/2014/main" id="{5C98CD84-D94B-4450-93A5-5D9A23A11A32}"/>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lang="en-US"/>
          </a:p>
        </p:txBody>
      </p:sp>
      <p:sp>
        <p:nvSpPr>
          <p:cNvPr id="4" name="Rectangle 3">
            <a:extLst>
              <a:ext uri="{FF2B5EF4-FFF2-40B4-BE49-F238E27FC236}">
                <a16:creationId xmlns:a16="http://schemas.microsoft.com/office/drawing/2014/main" id="{2D6BB642-DCAE-4B09-AA84-60A462B17034}"/>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32</a:t>
            </a:r>
          </a:p>
        </p:txBody>
      </p:sp>
      <p:sp>
        <p:nvSpPr>
          <p:cNvPr id="5" name="Rectangle 4">
            <a:extLst>
              <a:ext uri="{FF2B5EF4-FFF2-40B4-BE49-F238E27FC236}">
                <a16:creationId xmlns:a16="http://schemas.microsoft.com/office/drawing/2014/main" id="{143145EA-7FC3-4812-814D-F26CAD3E934D}"/>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6C389205-8824-43D1-98D9-076B311398ED}"/>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814F071D-D4C2-4212-8F5C-62E9EC252703}"/>
              </a:ext>
            </a:extLst>
          </p:cNvPr>
          <p:cNvSpPr>
            <a:spLocks noGrp="1"/>
          </p:cNvSpPr>
          <p:nvPr/>
        </p:nvSpPr>
        <p:spPr>
          <a:xfrm>
            <a:off x="685800" y="1581150"/>
            <a:ext cx="2857500" cy="228600"/>
          </a:xfrm>
          <a:prstGeom prst="rect">
            <a:avLst/>
          </a:prstGeom>
          <a:noFill/>
          <a:ln w="0">
            <a:noFill/>
          </a:ln>
        </p:spPr>
        <p:txBody>
          <a:bodyPr anchor="t">
            <a:normAutofit/>
          </a:bodyPr>
          <a:lstStyle/>
          <a:p>
            <a:pPr>
              <a:buNone/>
              <a:defRPr sz="900" b="1">
                <a:solidFill>
                  <a:srgbClr val="C8102E"/>
                </a:solidFill>
                <a:latin typeface="Avenir Next"/>
                <a:ea typeface="Avenir Next"/>
                <a:cs typeface="Avenir Next"/>
              </a:defRPr>
            </a:pPr>
            <a:r>
              <a:rPr sz="900" b="1">
                <a:solidFill>
                  <a:srgbClr val="C8102E"/>
                </a:solidFill>
                <a:latin typeface="Avenir Next"/>
                <a:ea typeface="Avenir Next"/>
                <a:cs typeface="Avenir Next"/>
              </a:rPr>
              <a:t>CAPACITY  600</a:t>
            </a:r>
          </a:p>
        </p:txBody>
      </p:sp>
      <p:sp>
        <p:nvSpPr>
          <p:cNvPr id="8" name="Rectangle 7">
            <a:extLst>
              <a:ext uri="{FF2B5EF4-FFF2-40B4-BE49-F238E27FC236}">
                <a16:creationId xmlns:a16="http://schemas.microsoft.com/office/drawing/2014/main" id="{91AAB43C-493D-4705-A120-351CC9BE4E22}"/>
              </a:ext>
            </a:extLst>
          </p:cNvPr>
          <p:cNvSpPr>
            <a:spLocks noGrp="1"/>
          </p:cNvSpPr>
          <p:nvPr/>
        </p:nvSpPr>
        <p:spPr>
          <a:xfrm>
            <a:off x="685800" y="1952625"/>
            <a:ext cx="3810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DINNER LEVEL</a:t>
            </a:r>
          </a:p>
        </p:txBody>
      </p:sp>
      <p:sp>
        <p:nvSpPr>
          <p:cNvPr id="9" name="Rectangle 8">
            <a:extLst>
              <a:ext uri="{FF2B5EF4-FFF2-40B4-BE49-F238E27FC236}">
                <a16:creationId xmlns:a16="http://schemas.microsoft.com/office/drawing/2014/main" id="{B447668D-E999-4528-8049-B62BD1434A32}"/>
              </a:ext>
            </a:extLst>
          </p:cNvPr>
          <p:cNvSpPr>
            <a:spLocks noGrp="1"/>
          </p:cNvSpPr>
          <p:nvPr/>
        </p:nvSpPr>
        <p:spPr>
          <a:xfrm>
            <a:off x="6429375" y="1952625"/>
            <a:ext cx="1143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SEATS</a:t>
            </a:r>
          </a:p>
        </p:txBody>
      </p:sp>
      <p:sp>
        <p:nvSpPr>
          <p:cNvPr id="10" name="Rectangle 9">
            <a:extLst>
              <a:ext uri="{FF2B5EF4-FFF2-40B4-BE49-F238E27FC236}">
                <a16:creationId xmlns:a16="http://schemas.microsoft.com/office/drawing/2014/main" id="{EFC066EF-E8A0-4CAE-96C6-DA0F97CB7645}"/>
              </a:ext>
            </a:extLst>
          </p:cNvPr>
          <p:cNvSpPr>
            <a:spLocks noGrp="1"/>
          </p:cNvSpPr>
          <p:nvPr/>
        </p:nvSpPr>
        <p:spPr>
          <a:xfrm>
            <a:off x="8096250" y="1952625"/>
            <a:ext cx="1143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PRICE</a:t>
            </a:r>
          </a:p>
        </p:txBody>
      </p:sp>
      <p:sp>
        <p:nvSpPr>
          <p:cNvPr id="11" name="Rectangle 10">
            <a:extLst>
              <a:ext uri="{FF2B5EF4-FFF2-40B4-BE49-F238E27FC236}">
                <a16:creationId xmlns:a16="http://schemas.microsoft.com/office/drawing/2014/main" id="{7E1C0CB4-9653-438C-97F2-9FE47DB7EDE6}"/>
              </a:ext>
            </a:extLst>
          </p:cNvPr>
          <p:cNvSpPr>
            <a:spLocks noGrp="1"/>
          </p:cNvSpPr>
          <p:nvPr/>
        </p:nvSpPr>
        <p:spPr>
          <a:xfrm>
            <a:off x="9810750" y="1952625"/>
            <a:ext cx="142875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GROSS</a:t>
            </a:r>
          </a:p>
        </p:txBody>
      </p:sp>
      <p:sp>
        <p:nvSpPr>
          <p:cNvPr id="12" name="Rectangle 11">
            <a:extLst>
              <a:ext uri="{FF2B5EF4-FFF2-40B4-BE49-F238E27FC236}">
                <a16:creationId xmlns:a16="http://schemas.microsoft.com/office/drawing/2014/main" id="{27AFD9AC-B5C8-4D97-805A-1DDA13ECE9BE}"/>
              </a:ext>
            </a:extLst>
          </p:cNvPr>
          <p:cNvSpPr>
            <a:spLocks noGrp="1"/>
          </p:cNvSpPr>
          <p:nvPr/>
        </p:nvSpPr>
        <p:spPr>
          <a:xfrm>
            <a:off x="685800" y="2238375"/>
            <a:ext cx="10820400" cy="19050"/>
          </a:xfrm>
          <a:prstGeom prst="rect">
            <a:avLst/>
          </a:prstGeom>
          <a:solidFill>
            <a:srgbClr val="17243A"/>
          </a:solidFill>
          <a:ln w="0">
            <a:solidFill>
              <a:srgbClr val="17243A"/>
            </a:solidFill>
          </a:ln>
        </p:spPr>
        <p:txBody>
          <a:bodyPr/>
          <a:lstStyle/>
          <a:p>
            <a:endParaRPr lang="en-US"/>
          </a:p>
        </p:txBody>
      </p:sp>
      <p:sp>
        <p:nvSpPr>
          <p:cNvPr id="13" name="Rectangle 12">
            <a:extLst>
              <a:ext uri="{FF2B5EF4-FFF2-40B4-BE49-F238E27FC236}">
                <a16:creationId xmlns:a16="http://schemas.microsoft.com/office/drawing/2014/main" id="{D1634AC3-7107-45D7-B46D-B52B3BEED6C9}"/>
              </a:ext>
            </a:extLst>
          </p:cNvPr>
          <p:cNvSpPr>
            <a:spLocks noGrp="1"/>
          </p:cNvSpPr>
          <p:nvPr/>
        </p:nvSpPr>
        <p:spPr>
          <a:xfrm>
            <a:off x="781050" y="2428875"/>
            <a:ext cx="514350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Founders Table Seating</a:t>
            </a:r>
          </a:p>
        </p:txBody>
      </p:sp>
      <p:sp>
        <p:nvSpPr>
          <p:cNvPr id="14" name="Rectangle 13">
            <a:extLst>
              <a:ext uri="{FF2B5EF4-FFF2-40B4-BE49-F238E27FC236}">
                <a16:creationId xmlns:a16="http://schemas.microsoft.com/office/drawing/2014/main" id="{9CD6BE7D-6BF6-44FB-830E-72A9836739B4}"/>
              </a:ext>
            </a:extLst>
          </p:cNvPr>
          <p:cNvSpPr>
            <a:spLocks noGrp="1"/>
          </p:cNvSpPr>
          <p:nvPr/>
        </p:nvSpPr>
        <p:spPr>
          <a:xfrm>
            <a:off x="6191250" y="2428875"/>
            <a:ext cx="16192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100</a:t>
            </a:r>
          </a:p>
        </p:txBody>
      </p:sp>
      <p:sp>
        <p:nvSpPr>
          <p:cNvPr id="15" name="Rectangle 14">
            <a:extLst>
              <a:ext uri="{FF2B5EF4-FFF2-40B4-BE49-F238E27FC236}">
                <a16:creationId xmlns:a16="http://schemas.microsoft.com/office/drawing/2014/main" id="{31212416-4272-48D2-9B02-076393F80DCA}"/>
              </a:ext>
            </a:extLst>
          </p:cNvPr>
          <p:cNvSpPr>
            <a:spLocks noGrp="1"/>
          </p:cNvSpPr>
          <p:nvPr/>
        </p:nvSpPr>
        <p:spPr>
          <a:xfrm>
            <a:off x="8143875" y="2428875"/>
            <a:ext cx="14287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$5,000</a:t>
            </a:r>
          </a:p>
        </p:txBody>
      </p:sp>
      <p:sp>
        <p:nvSpPr>
          <p:cNvPr id="16" name="Rectangle 15">
            <a:extLst>
              <a:ext uri="{FF2B5EF4-FFF2-40B4-BE49-F238E27FC236}">
                <a16:creationId xmlns:a16="http://schemas.microsoft.com/office/drawing/2014/main" id="{45962956-2C7A-4AA4-9A12-D90368735BFE}"/>
              </a:ext>
            </a:extLst>
          </p:cNvPr>
          <p:cNvSpPr>
            <a:spLocks noGrp="1"/>
          </p:cNvSpPr>
          <p:nvPr/>
        </p:nvSpPr>
        <p:spPr>
          <a:xfrm>
            <a:off x="9810750" y="2428875"/>
            <a:ext cx="16192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$500,000</a:t>
            </a:r>
          </a:p>
        </p:txBody>
      </p:sp>
      <p:sp>
        <p:nvSpPr>
          <p:cNvPr id="17" name="Rectangle 16">
            <a:extLst>
              <a:ext uri="{FF2B5EF4-FFF2-40B4-BE49-F238E27FC236}">
                <a16:creationId xmlns:a16="http://schemas.microsoft.com/office/drawing/2014/main" id="{7BAF7C9E-0DE5-4AE6-883C-E412A426F938}"/>
              </a:ext>
            </a:extLst>
          </p:cNvPr>
          <p:cNvSpPr>
            <a:spLocks noGrp="1"/>
          </p:cNvSpPr>
          <p:nvPr/>
        </p:nvSpPr>
        <p:spPr>
          <a:xfrm>
            <a:off x="685800" y="2876550"/>
            <a:ext cx="10820400" cy="419100"/>
          </a:xfrm>
          <a:prstGeom prst="rect">
            <a:avLst/>
          </a:prstGeom>
          <a:solidFill>
            <a:srgbClr val="F4F6F8"/>
          </a:solidFill>
          <a:ln w="0">
            <a:solidFill>
              <a:srgbClr val="F4F6F8"/>
            </a:solidFill>
          </a:ln>
        </p:spPr>
        <p:txBody>
          <a:bodyPr/>
          <a:lstStyle/>
          <a:p>
            <a:endParaRPr lang="en-US"/>
          </a:p>
        </p:txBody>
      </p:sp>
      <p:sp>
        <p:nvSpPr>
          <p:cNvPr id="18" name="Rectangle 17">
            <a:extLst>
              <a:ext uri="{FF2B5EF4-FFF2-40B4-BE49-F238E27FC236}">
                <a16:creationId xmlns:a16="http://schemas.microsoft.com/office/drawing/2014/main" id="{230F1820-AE9E-4074-917F-C2A6AEFE304D}"/>
              </a:ext>
            </a:extLst>
          </p:cNvPr>
          <p:cNvSpPr>
            <a:spLocks noGrp="1"/>
          </p:cNvSpPr>
          <p:nvPr/>
        </p:nvSpPr>
        <p:spPr>
          <a:xfrm>
            <a:off x="781050" y="2924175"/>
            <a:ext cx="514350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Leadership Table Seating</a:t>
            </a:r>
          </a:p>
        </p:txBody>
      </p:sp>
      <p:sp>
        <p:nvSpPr>
          <p:cNvPr id="19" name="Rectangle 18">
            <a:extLst>
              <a:ext uri="{FF2B5EF4-FFF2-40B4-BE49-F238E27FC236}">
                <a16:creationId xmlns:a16="http://schemas.microsoft.com/office/drawing/2014/main" id="{5D2E9FFF-4357-4130-BF8C-58D46E71D765}"/>
              </a:ext>
            </a:extLst>
          </p:cNvPr>
          <p:cNvSpPr>
            <a:spLocks noGrp="1"/>
          </p:cNvSpPr>
          <p:nvPr/>
        </p:nvSpPr>
        <p:spPr>
          <a:xfrm>
            <a:off x="6191250" y="2924175"/>
            <a:ext cx="16192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200</a:t>
            </a:r>
          </a:p>
        </p:txBody>
      </p:sp>
      <p:sp>
        <p:nvSpPr>
          <p:cNvPr id="20" name="Rectangle 19">
            <a:extLst>
              <a:ext uri="{FF2B5EF4-FFF2-40B4-BE49-F238E27FC236}">
                <a16:creationId xmlns:a16="http://schemas.microsoft.com/office/drawing/2014/main" id="{8D76F9E6-2B60-4B63-B7D6-937B6796A4D2}"/>
              </a:ext>
            </a:extLst>
          </p:cNvPr>
          <p:cNvSpPr>
            <a:spLocks noGrp="1"/>
          </p:cNvSpPr>
          <p:nvPr/>
        </p:nvSpPr>
        <p:spPr>
          <a:xfrm>
            <a:off x="8143875" y="2924175"/>
            <a:ext cx="14287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$3,000</a:t>
            </a:r>
          </a:p>
        </p:txBody>
      </p:sp>
      <p:sp>
        <p:nvSpPr>
          <p:cNvPr id="21" name="Rectangle 20">
            <a:extLst>
              <a:ext uri="{FF2B5EF4-FFF2-40B4-BE49-F238E27FC236}">
                <a16:creationId xmlns:a16="http://schemas.microsoft.com/office/drawing/2014/main" id="{6A0713DB-A046-49CA-9249-FC9E464C0561}"/>
              </a:ext>
            </a:extLst>
          </p:cNvPr>
          <p:cNvSpPr>
            <a:spLocks noGrp="1"/>
          </p:cNvSpPr>
          <p:nvPr/>
        </p:nvSpPr>
        <p:spPr>
          <a:xfrm>
            <a:off x="9810750" y="2924175"/>
            <a:ext cx="16192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$600,000</a:t>
            </a:r>
          </a:p>
        </p:txBody>
      </p:sp>
      <p:sp>
        <p:nvSpPr>
          <p:cNvPr id="22" name="Rectangle 21">
            <a:extLst>
              <a:ext uri="{FF2B5EF4-FFF2-40B4-BE49-F238E27FC236}">
                <a16:creationId xmlns:a16="http://schemas.microsoft.com/office/drawing/2014/main" id="{BE94ABF6-53F8-4C25-AE9C-D63288F71FDA}"/>
              </a:ext>
            </a:extLst>
          </p:cNvPr>
          <p:cNvSpPr>
            <a:spLocks noGrp="1"/>
          </p:cNvSpPr>
          <p:nvPr/>
        </p:nvSpPr>
        <p:spPr>
          <a:xfrm>
            <a:off x="781050" y="3419475"/>
            <a:ext cx="514350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Patron Seating</a:t>
            </a:r>
          </a:p>
        </p:txBody>
      </p:sp>
      <p:sp>
        <p:nvSpPr>
          <p:cNvPr id="23" name="Rectangle 22">
            <a:extLst>
              <a:ext uri="{FF2B5EF4-FFF2-40B4-BE49-F238E27FC236}">
                <a16:creationId xmlns:a16="http://schemas.microsoft.com/office/drawing/2014/main" id="{3504A21F-C434-4112-93AF-6FCA29B6246F}"/>
              </a:ext>
            </a:extLst>
          </p:cNvPr>
          <p:cNvSpPr>
            <a:spLocks noGrp="1"/>
          </p:cNvSpPr>
          <p:nvPr/>
        </p:nvSpPr>
        <p:spPr>
          <a:xfrm>
            <a:off x="6191250" y="3419475"/>
            <a:ext cx="16192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300</a:t>
            </a:r>
          </a:p>
        </p:txBody>
      </p:sp>
      <p:sp>
        <p:nvSpPr>
          <p:cNvPr id="24" name="Rectangle 23">
            <a:extLst>
              <a:ext uri="{FF2B5EF4-FFF2-40B4-BE49-F238E27FC236}">
                <a16:creationId xmlns:a16="http://schemas.microsoft.com/office/drawing/2014/main" id="{7A455730-84AF-4D21-9F2A-9B930C2A4A79}"/>
              </a:ext>
            </a:extLst>
          </p:cNvPr>
          <p:cNvSpPr>
            <a:spLocks noGrp="1"/>
          </p:cNvSpPr>
          <p:nvPr/>
        </p:nvSpPr>
        <p:spPr>
          <a:xfrm>
            <a:off x="8143875" y="3419475"/>
            <a:ext cx="14287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$1,500</a:t>
            </a:r>
          </a:p>
        </p:txBody>
      </p:sp>
      <p:sp>
        <p:nvSpPr>
          <p:cNvPr id="25" name="Rectangle 24">
            <a:extLst>
              <a:ext uri="{FF2B5EF4-FFF2-40B4-BE49-F238E27FC236}">
                <a16:creationId xmlns:a16="http://schemas.microsoft.com/office/drawing/2014/main" id="{BF64BB04-69F3-46F0-83D9-88A5E85AD8C6}"/>
              </a:ext>
            </a:extLst>
          </p:cNvPr>
          <p:cNvSpPr>
            <a:spLocks noGrp="1"/>
          </p:cNvSpPr>
          <p:nvPr/>
        </p:nvSpPr>
        <p:spPr>
          <a:xfrm>
            <a:off x="9810750" y="3419475"/>
            <a:ext cx="1619250" cy="38100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$450,000</a:t>
            </a:r>
          </a:p>
        </p:txBody>
      </p:sp>
      <p:sp>
        <p:nvSpPr>
          <p:cNvPr id="26" name="Rectangle 25">
            <a:extLst>
              <a:ext uri="{FF2B5EF4-FFF2-40B4-BE49-F238E27FC236}">
                <a16:creationId xmlns:a16="http://schemas.microsoft.com/office/drawing/2014/main" id="{AC2B78C3-D405-4261-B52D-523006295731}"/>
              </a:ext>
            </a:extLst>
          </p:cNvPr>
          <p:cNvSpPr>
            <a:spLocks noGrp="1"/>
          </p:cNvSpPr>
          <p:nvPr/>
        </p:nvSpPr>
        <p:spPr>
          <a:xfrm>
            <a:off x="685800" y="3867150"/>
            <a:ext cx="10820400" cy="419100"/>
          </a:xfrm>
          <a:prstGeom prst="rect">
            <a:avLst/>
          </a:prstGeom>
          <a:solidFill>
            <a:srgbClr val="F4F6F8"/>
          </a:solidFill>
          <a:ln w="0">
            <a:solidFill>
              <a:srgbClr val="F4F6F8"/>
            </a:solidFill>
          </a:ln>
        </p:spPr>
        <p:txBody>
          <a:bodyPr/>
          <a:lstStyle/>
          <a:p>
            <a:endParaRPr lang="en-US"/>
          </a:p>
        </p:txBody>
      </p:sp>
      <p:sp>
        <p:nvSpPr>
          <p:cNvPr id="27" name="Rectangle 26">
            <a:extLst>
              <a:ext uri="{FF2B5EF4-FFF2-40B4-BE49-F238E27FC236}">
                <a16:creationId xmlns:a16="http://schemas.microsoft.com/office/drawing/2014/main" id="{BFFC05C0-3425-458A-9734-FF7C58C2EFCF}"/>
              </a:ext>
            </a:extLst>
          </p:cNvPr>
          <p:cNvSpPr>
            <a:spLocks noGrp="1"/>
          </p:cNvSpPr>
          <p:nvPr/>
        </p:nvSpPr>
        <p:spPr>
          <a:xfrm>
            <a:off x="781050" y="3914775"/>
            <a:ext cx="5143500" cy="38100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The American Table total</a:t>
            </a:r>
          </a:p>
        </p:txBody>
      </p:sp>
      <p:sp>
        <p:nvSpPr>
          <p:cNvPr id="28" name="Rectangle 27">
            <a:extLst>
              <a:ext uri="{FF2B5EF4-FFF2-40B4-BE49-F238E27FC236}">
                <a16:creationId xmlns:a16="http://schemas.microsoft.com/office/drawing/2014/main" id="{56784209-E8E1-42E9-8828-3E1BFE4A558E}"/>
              </a:ext>
            </a:extLst>
          </p:cNvPr>
          <p:cNvSpPr>
            <a:spLocks noGrp="1"/>
          </p:cNvSpPr>
          <p:nvPr/>
        </p:nvSpPr>
        <p:spPr>
          <a:xfrm>
            <a:off x="6191250" y="3914775"/>
            <a:ext cx="1619250" cy="38100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600</a:t>
            </a:r>
          </a:p>
        </p:txBody>
      </p:sp>
      <p:sp>
        <p:nvSpPr>
          <p:cNvPr id="29" name="Rectangle 28">
            <a:extLst>
              <a:ext uri="{FF2B5EF4-FFF2-40B4-BE49-F238E27FC236}">
                <a16:creationId xmlns:a16="http://schemas.microsoft.com/office/drawing/2014/main" id="{406C5AD7-DDEF-4A64-9D0B-C2CB696C514C}"/>
              </a:ext>
            </a:extLst>
          </p:cNvPr>
          <p:cNvSpPr>
            <a:spLocks noGrp="1"/>
          </p:cNvSpPr>
          <p:nvPr/>
        </p:nvSpPr>
        <p:spPr>
          <a:xfrm>
            <a:off x="8143875" y="3914775"/>
            <a:ext cx="1428750" cy="381000"/>
          </a:xfrm>
          <a:prstGeom prst="rect">
            <a:avLst/>
          </a:prstGeom>
          <a:noFill/>
          <a:ln w="0">
            <a:noFill/>
          </a:ln>
        </p:spPr>
        <p:txBody>
          <a:bodyPr anchor="t">
            <a:normAutofit/>
          </a:bodyPr>
          <a:lstStyle/>
          <a:p>
            <a:endParaRPr/>
          </a:p>
        </p:txBody>
      </p:sp>
      <p:sp>
        <p:nvSpPr>
          <p:cNvPr id="30" name="Rectangle 29">
            <a:extLst>
              <a:ext uri="{FF2B5EF4-FFF2-40B4-BE49-F238E27FC236}">
                <a16:creationId xmlns:a16="http://schemas.microsoft.com/office/drawing/2014/main" id="{146F17F2-E85A-4153-8F48-CC742AD4B6CD}"/>
              </a:ext>
            </a:extLst>
          </p:cNvPr>
          <p:cNvSpPr>
            <a:spLocks noGrp="1"/>
          </p:cNvSpPr>
          <p:nvPr/>
        </p:nvSpPr>
        <p:spPr>
          <a:xfrm>
            <a:off x="9810750" y="3914775"/>
            <a:ext cx="1619250" cy="38100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$1,550,000</a:t>
            </a:r>
          </a:p>
        </p:txBody>
      </p:sp>
      <p:sp>
        <p:nvSpPr>
          <p:cNvPr id="31" name="Rectangle 30">
            <a:extLst>
              <a:ext uri="{FF2B5EF4-FFF2-40B4-BE49-F238E27FC236}">
                <a16:creationId xmlns:a16="http://schemas.microsoft.com/office/drawing/2014/main" id="{D7EE56F3-1483-48EF-BC6E-1B65CB743470}"/>
              </a:ext>
            </a:extLst>
          </p:cNvPr>
          <p:cNvSpPr>
            <a:spLocks noGrp="1"/>
          </p:cNvSpPr>
          <p:nvPr/>
        </p:nvSpPr>
        <p:spPr>
          <a:xfrm>
            <a:off x="685800" y="4476750"/>
            <a:ext cx="10820400" cy="266700"/>
          </a:xfrm>
          <a:prstGeom prst="rect">
            <a:avLst/>
          </a:prstGeom>
          <a:noFill/>
          <a:ln w="0">
            <a:noFill/>
          </a:ln>
        </p:spPr>
        <p:txBody>
          <a:bodyPr anchor="t">
            <a:normAutofit fontScale="98882"/>
          </a:bodyPr>
          <a:lstStyle/>
          <a:p>
            <a:pPr>
              <a:buNone/>
              <a:defRPr sz="1163" b="1">
                <a:solidFill>
                  <a:srgbClr val="C8102E"/>
                </a:solidFill>
                <a:latin typeface="Avenir Next"/>
                <a:ea typeface="Avenir Next"/>
                <a:cs typeface="Avenir Next"/>
              </a:defRPr>
            </a:pPr>
            <a:r>
              <a:rPr sz="1163" b="1">
                <a:solidFill>
                  <a:srgbClr val="C8102E"/>
                </a:solidFill>
                <a:latin typeface="Avenir Next"/>
                <a:ea typeface="Avenir Next"/>
                <a:cs typeface="Avenir Next"/>
              </a:rPr>
              <a:t>Average dinner price: approximately $2,583 per guest</a:t>
            </a:r>
          </a:p>
        </p:txBody>
      </p:sp>
      <p:sp>
        <p:nvSpPr>
          <p:cNvPr id="32" name="Rectangle 31">
            <a:extLst>
              <a:ext uri="{FF2B5EF4-FFF2-40B4-BE49-F238E27FC236}">
                <a16:creationId xmlns:a16="http://schemas.microsoft.com/office/drawing/2014/main" id="{C29076C6-F52E-46BC-8477-7DCC60D65519}"/>
              </a:ext>
            </a:extLst>
          </p:cNvPr>
          <p:cNvSpPr>
            <a:spLocks noGrp="1"/>
          </p:cNvSpPr>
          <p:nvPr/>
        </p:nvSpPr>
        <p:spPr>
          <a:xfrm>
            <a:off x="685800" y="4953000"/>
            <a:ext cx="28575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COMPLETE TABLES OF TEN</a:t>
            </a:r>
          </a:p>
        </p:txBody>
      </p:sp>
      <p:sp>
        <p:nvSpPr>
          <p:cNvPr id="33" name="Rectangle 32">
            <a:extLst>
              <a:ext uri="{FF2B5EF4-FFF2-40B4-BE49-F238E27FC236}">
                <a16:creationId xmlns:a16="http://schemas.microsoft.com/office/drawing/2014/main" id="{FAEE1937-367B-4CEA-908A-A360248936C7}"/>
              </a:ext>
            </a:extLst>
          </p:cNvPr>
          <p:cNvSpPr>
            <a:spLocks noGrp="1"/>
          </p:cNvSpPr>
          <p:nvPr/>
        </p:nvSpPr>
        <p:spPr>
          <a:xfrm>
            <a:off x="685800" y="5219700"/>
            <a:ext cx="10820400" cy="19050"/>
          </a:xfrm>
          <a:prstGeom prst="rect">
            <a:avLst/>
          </a:prstGeom>
          <a:solidFill>
            <a:srgbClr val="17243A"/>
          </a:solidFill>
          <a:ln w="0">
            <a:solidFill>
              <a:srgbClr val="17243A"/>
            </a:solidFill>
          </a:ln>
        </p:spPr>
        <p:txBody>
          <a:bodyPr/>
          <a:lstStyle/>
          <a:p>
            <a:endParaRPr lang="en-US"/>
          </a:p>
        </p:txBody>
      </p:sp>
      <p:sp>
        <p:nvSpPr>
          <p:cNvPr id="34" name="Rectangle 33">
            <a:extLst>
              <a:ext uri="{FF2B5EF4-FFF2-40B4-BE49-F238E27FC236}">
                <a16:creationId xmlns:a16="http://schemas.microsoft.com/office/drawing/2014/main" id="{AA013A9B-2B24-430C-8BD5-D8A50B2628F6}"/>
              </a:ext>
            </a:extLst>
          </p:cNvPr>
          <p:cNvSpPr>
            <a:spLocks noGrp="1"/>
          </p:cNvSpPr>
          <p:nvPr/>
        </p:nvSpPr>
        <p:spPr>
          <a:xfrm>
            <a:off x="685800" y="5429250"/>
            <a:ext cx="2381250" cy="247650"/>
          </a:xfrm>
          <a:prstGeom prst="rect">
            <a:avLst/>
          </a:prstGeom>
          <a:noFill/>
          <a:ln w="0">
            <a:noFill/>
          </a:ln>
        </p:spPr>
        <p:txBody>
          <a:bodyPr anchor="t">
            <a:normAutofit fontScale="97619"/>
          </a:bodyPr>
          <a:lstStyle/>
          <a:p>
            <a:pPr>
              <a:buNone/>
              <a:defRPr sz="1050" b="1">
                <a:solidFill>
                  <a:srgbClr val="17243A"/>
                </a:solidFill>
                <a:latin typeface="Avenir Next"/>
                <a:ea typeface="Avenir Next"/>
                <a:cs typeface="Avenir Next"/>
              </a:defRPr>
            </a:pPr>
            <a:r>
              <a:rPr sz="1050" b="1">
                <a:solidFill>
                  <a:srgbClr val="17243A"/>
                </a:solidFill>
                <a:latin typeface="Avenir Next"/>
                <a:ea typeface="Avenir Next"/>
                <a:cs typeface="Avenir Next"/>
              </a:rPr>
              <a:t>Founders Table</a:t>
            </a:r>
          </a:p>
        </p:txBody>
      </p:sp>
      <p:sp>
        <p:nvSpPr>
          <p:cNvPr id="35" name="Rectangle 34">
            <a:extLst>
              <a:ext uri="{FF2B5EF4-FFF2-40B4-BE49-F238E27FC236}">
                <a16:creationId xmlns:a16="http://schemas.microsoft.com/office/drawing/2014/main" id="{4282A6F3-74F2-4DCD-BB6F-7A6BA477FC11}"/>
              </a:ext>
            </a:extLst>
          </p:cNvPr>
          <p:cNvSpPr>
            <a:spLocks noGrp="1"/>
          </p:cNvSpPr>
          <p:nvPr/>
        </p:nvSpPr>
        <p:spPr>
          <a:xfrm>
            <a:off x="3067050" y="5429250"/>
            <a:ext cx="952500" cy="247650"/>
          </a:xfrm>
          <a:prstGeom prst="rect">
            <a:avLst/>
          </a:prstGeom>
          <a:noFill/>
          <a:ln w="0">
            <a:noFill/>
          </a:ln>
        </p:spPr>
        <p:txBody>
          <a:bodyPr anchor="t">
            <a:normAutofit fontScale="97619"/>
          </a:bodyPr>
          <a:lstStyle/>
          <a:p>
            <a:pPr>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$50,000</a:t>
            </a:r>
          </a:p>
        </p:txBody>
      </p:sp>
      <p:sp>
        <p:nvSpPr>
          <p:cNvPr id="36" name="Rectangle 35">
            <a:extLst>
              <a:ext uri="{FF2B5EF4-FFF2-40B4-BE49-F238E27FC236}">
                <a16:creationId xmlns:a16="http://schemas.microsoft.com/office/drawing/2014/main" id="{BD8D2FFD-857E-438E-8591-34932ADE1C5D}"/>
              </a:ext>
            </a:extLst>
          </p:cNvPr>
          <p:cNvSpPr>
            <a:spLocks noGrp="1"/>
          </p:cNvSpPr>
          <p:nvPr/>
        </p:nvSpPr>
        <p:spPr>
          <a:xfrm>
            <a:off x="4305300" y="5429250"/>
            <a:ext cx="2381250" cy="247650"/>
          </a:xfrm>
          <a:prstGeom prst="rect">
            <a:avLst/>
          </a:prstGeom>
          <a:noFill/>
          <a:ln w="0">
            <a:noFill/>
          </a:ln>
        </p:spPr>
        <p:txBody>
          <a:bodyPr anchor="t">
            <a:normAutofit fontScale="97619"/>
          </a:bodyPr>
          <a:lstStyle/>
          <a:p>
            <a:pPr>
              <a:buNone/>
              <a:defRPr sz="1050" b="1">
                <a:solidFill>
                  <a:srgbClr val="17243A"/>
                </a:solidFill>
                <a:latin typeface="Avenir Next"/>
                <a:ea typeface="Avenir Next"/>
                <a:cs typeface="Avenir Next"/>
              </a:defRPr>
            </a:pPr>
            <a:r>
              <a:rPr sz="1050" b="1">
                <a:solidFill>
                  <a:srgbClr val="17243A"/>
                </a:solidFill>
                <a:latin typeface="Avenir Next"/>
                <a:ea typeface="Avenir Next"/>
                <a:cs typeface="Avenir Next"/>
              </a:rPr>
              <a:t>Leadership Table</a:t>
            </a:r>
          </a:p>
        </p:txBody>
      </p:sp>
      <p:sp>
        <p:nvSpPr>
          <p:cNvPr id="37" name="Rectangle 36">
            <a:extLst>
              <a:ext uri="{FF2B5EF4-FFF2-40B4-BE49-F238E27FC236}">
                <a16:creationId xmlns:a16="http://schemas.microsoft.com/office/drawing/2014/main" id="{4644B351-C8AB-412B-AD4F-CE0DDDA5C73A}"/>
              </a:ext>
            </a:extLst>
          </p:cNvPr>
          <p:cNvSpPr>
            <a:spLocks noGrp="1"/>
          </p:cNvSpPr>
          <p:nvPr/>
        </p:nvSpPr>
        <p:spPr>
          <a:xfrm>
            <a:off x="6686550" y="5429250"/>
            <a:ext cx="952500" cy="247650"/>
          </a:xfrm>
          <a:prstGeom prst="rect">
            <a:avLst/>
          </a:prstGeom>
          <a:noFill/>
          <a:ln w="0">
            <a:noFill/>
          </a:ln>
        </p:spPr>
        <p:txBody>
          <a:bodyPr anchor="t">
            <a:normAutofit fontScale="97619"/>
          </a:bodyPr>
          <a:lstStyle/>
          <a:p>
            <a:pPr>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$30,000</a:t>
            </a:r>
          </a:p>
        </p:txBody>
      </p:sp>
      <p:sp>
        <p:nvSpPr>
          <p:cNvPr id="38" name="Rectangle 37">
            <a:extLst>
              <a:ext uri="{FF2B5EF4-FFF2-40B4-BE49-F238E27FC236}">
                <a16:creationId xmlns:a16="http://schemas.microsoft.com/office/drawing/2014/main" id="{1A21EECF-A8CC-4316-8B8A-6AA8EBA12FB3}"/>
              </a:ext>
            </a:extLst>
          </p:cNvPr>
          <p:cNvSpPr>
            <a:spLocks noGrp="1"/>
          </p:cNvSpPr>
          <p:nvPr/>
        </p:nvSpPr>
        <p:spPr>
          <a:xfrm>
            <a:off x="7924800" y="5429250"/>
            <a:ext cx="2381250" cy="247650"/>
          </a:xfrm>
          <a:prstGeom prst="rect">
            <a:avLst/>
          </a:prstGeom>
          <a:noFill/>
          <a:ln w="0">
            <a:noFill/>
          </a:ln>
        </p:spPr>
        <p:txBody>
          <a:bodyPr anchor="t">
            <a:normAutofit fontScale="97619"/>
          </a:bodyPr>
          <a:lstStyle/>
          <a:p>
            <a:pPr>
              <a:buNone/>
              <a:defRPr sz="1050" b="1">
                <a:solidFill>
                  <a:srgbClr val="17243A"/>
                </a:solidFill>
                <a:latin typeface="Avenir Next"/>
                <a:ea typeface="Avenir Next"/>
                <a:cs typeface="Avenir Next"/>
              </a:defRPr>
            </a:pPr>
            <a:r>
              <a:rPr sz="1050" b="1">
                <a:solidFill>
                  <a:srgbClr val="17243A"/>
                </a:solidFill>
                <a:latin typeface="Avenir Next"/>
                <a:ea typeface="Avenir Next"/>
                <a:cs typeface="Avenir Next"/>
              </a:rPr>
              <a:t>Patron Table</a:t>
            </a:r>
          </a:p>
        </p:txBody>
      </p:sp>
      <p:sp>
        <p:nvSpPr>
          <p:cNvPr id="39" name="Rectangle 38">
            <a:extLst>
              <a:ext uri="{FF2B5EF4-FFF2-40B4-BE49-F238E27FC236}">
                <a16:creationId xmlns:a16="http://schemas.microsoft.com/office/drawing/2014/main" id="{FC90E3CE-8A79-4F7C-A89E-366E070AB409}"/>
              </a:ext>
            </a:extLst>
          </p:cNvPr>
          <p:cNvSpPr>
            <a:spLocks noGrp="1"/>
          </p:cNvSpPr>
          <p:nvPr/>
        </p:nvSpPr>
        <p:spPr>
          <a:xfrm>
            <a:off x="10306050" y="5429250"/>
            <a:ext cx="952500" cy="247650"/>
          </a:xfrm>
          <a:prstGeom prst="rect">
            <a:avLst/>
          </a:prstGeom>
          <a:noFill/>
          <a:ln w="0">
            <a:noFill/>
          </a:ln>
        </p:spPr>
        <p:txBody>
          <a:bodyPr anchor="t">
            <a:normAutofit fontScale="97619"/>
          </a:bodyPr>
          <a:lstStyle/>
          <a:p>
            <a:pPr>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$15,000</a:t>
            </a:r>
          </a:p>
        </p:txBody>
      </p:sp>
      <p:sp>
        <p:nvSpPr>
          <p:cNvPr id="40" name="Rectangle 39">
            <a:extLst>
              <a:ext uri="{FF2B5EF4-FFF2-40B4-BE49-F238E27FC236}">
                <a16:creationId xmlns:a16="http://schemas.microsoft.com/office/drawing/2014/main" id="{A86CFA3C-04D4-446F-A4E8-DF828D778AD9}"/>
              </a:ext>
            </a:extLst>
          </p:cNvPr>
          <p:cNvSpPr>
            <a:spLocks noGrp="1"/>
          </p:cNvSpPr>
          <p:nvPr/>
        </p:nvSpPr>
        <p:spPr>
          <a:xfrm>
            <a:off x="685800" y="5905500"/>
            <a:ext cx="10820400" cy="381000"/>
          </a:xfrm>
          <a:prstGeom prst="rect">
            <a:avLst/>
          </a:prstGeom>
          <a:noFill/>
          <a:ln w="0">
            <a:noFill/>
          </a:ln>
        </p:spPr>
        <p:txBody>
          <a:bodyPr anchor="t">
            <a:normAutofit/>
          </a:bodyPr>
          <a:lstStyle/>
          <a:p>
            <a:pPr>
              <a:buNone/>
              <a:defRPr sz="990" b="0">
                <a:solidFill>
                  <a:srgbClr val="5E6873"/>
                </a:solidFill>
                <a:latin typeface="Avenir Next"/>
                <a:ea typeface="Avenir Next"/>
                <a:cs typeface="Avenir Next"/>
              </a:defRPr>
            </a:pPr>
            <a:r>
              <a:rPr sz="990" b="0">
                <a:solidFill>
                  <a:srgbClr val="5E6873"/>
                </a:solidFill>
                <a:latin typeface="Avenir Next"/>
                <a:ea typeface="Avenir Next"/>
                <a:cs typeface="Avenir Next"/>
              </a:rPr>
              <a:t>The 60 communal tables remain part of the shared American Table design even when a company, family or donor underwrites an entire table.</a:t>
            </a:r>
          </a:p>
        </p:txBody>
      </p:sp>
    </p:spTree>
    <p:extLst>
      <p:ext uri="{BB962C8B-B14F-4D97-AF65-F5344CB8AC3E}">
        <p14:creationId xmlns:p14="http://schemas.microsoft.com/office/powerpoint/2010/main" val="1614010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D2D0B4CB-5128-4046-8EB3-C009F88F68AE}"/>
              </a:ext>
            </a:extLst>
          </p:cNvPr>
          <p:cNvSpPr>
            <a:spLocks noGrp="1"/>
          </p:cNvSpPr>
          <p:nvPr/>
        </p:nvSpPr>
        <p:spPr>
          <a:xfrm>
            <a:off x="685800" y="495300"/>
            <a:ext cx="34290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TICKET SALES MODEL</a:t>
            </a:r>
          </a:p>
        </p:txBody>
      </p:sp>
      <p:sp>
        <p:nvSpPr>
          <p:cNvPr id="2" name="Rectangle 1">
            <a:extLst>
              <a:ext uri="{FF2B5EF4-FFF2-40B4-BE49-F238E27FC236}">
                <a16:creationId xmlns:a16="http://schemas.microsoft.com/office/drawing/2014/main" id="{B4E65215-884E-4C4E-B5D6-1311B6542989}"/>
              </a:ext>
            </a:extLst>
          </p:cNvPr>
          <p:cNvSpPr>
            <a:spLocks noGrp="1"/>
          </p:cNvSpPr>
          <p:nvPr/>
        </p:nvSpPr>
        <p:spPr>
          <a:xfrm>
            <a:off x="685800" y="742950"/>
            <a:ext cx="9906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The Kitchen Table Conversations</a:t>
            </a:r>
          </a:p>
        </p:txBody>
      </p:sp>
      <p:sp>
        <p:nvSpPr>
          <p:cNvPr id="3" name="Rectangle 2">
            <a:extLst>
              <a:ext uri="{FF2B5EF4-FFF2-40B4-BE49-F238E27FC236}">
                <a16:creationId xmlns:a16="http://schemas.microsoft.com/office/drawing/2014/main" id="{1D447F9E-01C6-4564-9269-10B1A8531F70}"/>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lang="en-US"/>
          </a:p>
        </p:txBody>
      </p:sp>
      <p:sp>
        <p:nvSpPr>
          <p:cNvPr id="4" name="Rectangle 3">
            <a:extLst>
              <a:ext uri="{FF2B5EF4-FFF2-40B4-BE49-F238E27FC236}">
                <a16:creationId xmlns:a16="http://schemas.microsoft.com/office/drawing/2014/main" id="{ED268D95-69D0-4329-9659-3C2D387260C4}"/>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33</a:t>
            </a:r>
          </a:p>
        </p:txBody>
      </p:sp>
      <p:sp>
        <p:nvSpPr>
          <p:cNvPr id="5" name="Rectangle 4">
            <a:extLst>
              <a:ext uri="{FF2B5EF4-FFF2-40B4-BE49-F238E27FC236}">
                <a16:creationId xmlns:a16="http://schemas.microsoft.com/office/drawing/2014/main" id="{4EFC8297-1FEE-461D-93C2-ADFDC6B92A4C}"/>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CB84A737-0FA4-4778-9368-52A0D619B2E6}"/>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AB85102E-13C5-4FE6-9ED5-8454FFEC792B}"/>
              </a:ext>
            </a:extLst>
          </p:cNvPr>
          <p:cNvSpPr>
            <a:spLocks noGrp="1"/>
          </p:cNvSpPr>
          <p:nvPr/>
        </p:nvSpPr>
        <p:spPr>
          <a:xfrm>
            <a:off x="685800" y="1581150"/>
            <a:ext cx="2857500" cy="228600"/>
          </a:xfrm>
          <a:prstGeom prst="rect">
            <a:avLst/>
          </a:prstGeom>
          <a:noFill/>
          <a:ln w="0">
            <a:noFill/>
          </a:ln>
        </p:spPr>
        <p:txBody>
          <a:bodyPr anchor="t">
            <a:normAutofit/>
          </a:bodyPr>
          <a:lstStyle/>
          <a:p>
            <a:pPr>
              <a:buNone/>
              <a:defRPr sz="900" b="1">
                <a:solidFill>
                  <a:srgbClr val="C8102E"/>
                </a:solidFill>
                <a:latin typeface="Avenir Next"/>
                <a:ea typeface="Avenir Next"/>
                <a:cs typeface="Avenir Next"/>
              </a:defRPr>
            </a:pPr>
            <a:r>
              <a:rPr sz="900" b="1">
                <a:solidFill>
                  <a:srgbClr val="C8102E"/>
                </a:solidFill>
                <a:latin typeface="Avenir Next"/>
                <a:ea typeface="Avenir Next"/>
                <a:cs typeface="Avenir Next"/>
              </a:rPr>
              <a:t>CAPACITY  2,000</a:t>
            </a:r>
          </a:p>
        </p:txBody>
      </p:sp>
      <p:sp>
        <p:nvSpPr>
          <p:cNvPr id="8" name="Rectangle 7">
            <a:extLst>
              <a:ext uri="{FF2B5EF4-FFF2-40B4-BE49-F238E27FC236}">
                <a16:creationId xmlns:a16="http://schemas.microsoft.com/office/drawing/2014/main" id="{196FE6D1-1F77-445C-B110-CE3F5DE5EAC0}"/>
              </a:ext>
            </a:extLst>
          </p:cNvPr>
          <p:cNvSpPr>
            <a:spLocks noGrp="1"/>
          </p:cNvSpPr>
          <p:nvPr/>
        </p:nvSpPr>
        <p:spPr>
          <a:xfrm>
            <a:off x="685800" y="2047875"/>
            <a:ext cx="3810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TICKET LEVEL</a:t>
            </a:r>
          </a:p>
        </p:txBody>
      </p:sp>
      <p:sp>
        <p:nvSpPr>
          <p:cNvPr id="9" name="Rectangle 8">
            <a:extLst>
              <a:ext uri="{FF2B5EF4-FFF2-40B4-BE49-F238E27FC236}">
                <a16:creationId xmlns:a16="http://schemas.microsoft.com/office/drawing/2014/main" id="{7F483466-1D03-4C44-87D2-3B541C6818D5}"/>
              </a:ext>
            </a:extLst>
          </p:cNvPr>
          <p:cNvSpPr>
            <a:spLocks noGrp="1"/>
          </p:cNvSpPr>
          <p:nvPr/>
        </p:nvSpPr>
        <p:spPr>
          <a:xfrm>
            <a:off x="6429375" y="2047875"/>
            <a:ext cx="1143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SEATS</a:t>
            </a:r>
          </a:p>
        </p:txBody>
      </p:sp>
      <p:sp>
        <p:nvSpPr>
          <p:cNvPr id="10" name="Rectangle 9">
            <a:extLst>
              <a:ext uri="{FF2B5EF4-FFF2-40B4-BE49-F238E27FC236}">
                <a16:creationId xmlns:a16="http://schemas.microsoft.com/office/drawing/2014/main" id="{EAEA288D-3014-4D9B-8179-16393B918704}"/>
              </a:ext>
            </a:extLst>
          </p:cNvPr>
          <p:cNvSpPr>
            <a:spLocks noGrp="1"/>
          </p:cNvSpPr>
          <p:nvPr/>
        </p:nvSpPr>
        <p:spPr>
          <a:xfrm>
            <a:off x="8096250" y="2047875"/>
            <a:ext cx="1143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PRICE</a:t>
            </a:r>
          </a:p>
        </p:txBody>
      </p:sp>
      <p:sp>
        <p:nvSpPr>
          <p:cNvPr id="11" name="Rectangle 10">
            <a:extLst>
              <a:ext uri="{FF2B5EF4-FFF2-40B4-BE49-F238E27FC236}">
                <a16:creationId xmlns:a16="http://schemas.microsoft.com/office/drawing/2014/main" id="{EC873FCC-CBA3-496B-8E2C-63594BFFA5D1}"/>
              </a:ext>
            </a:extLst>
          </p:cNvPr>
          <p:cNvSpPr>
            <a:spLocks noGrp="1"/>
          </p:cNvSpPr>
          <p:nvPr/>
        </p:nvSpPr>
        <p:spPr>
          <a:xfrm>
            <a:off x="9810750" y="2047875"/>
            <a:ext cx="142875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GROSS</a:t>
            </a:r>
          </a:p>
        </p:txBody>
      </p:sp>
      <p:sp>
        <p:nvSpPr>
          <p:cNvPr id="12" name="Rectangle 11">
            <a:extLst>
              <a:ext uri="{FF2B5EF4-FFF2-40B4-BE49-F238E27FC236}">
                <a16:creationId xmlns:a16="http://schemas.microsoft.com/office/drawing/2014/main" id="{AE9D1705-D407-46AC-ADE0-2EB7DBA0C472}"/>
              </a:ext>
            </a:extLst>
          </p:cNvPr>
          <p:cNvSpPr>
            <a:spLocks noGrp="1"/>
          </p:cNvSpPr>
          <p:nvPr/>
        </p:nvSpPr>
        <p:spPr>
          <a:xfrm>
            <a:off x="685800" y="2333625"/>
            <a:ext cx="10820400" cy="19050"/>
          </a:xfrm>
          <a:prstGeom prst="rect">
            <a:avLst/>
          </a:prstGeom>
          <a:solidFill>
            <a:srgbClr val="17243A"/>
          </a:solidFill>
          <a:ln w="0">
            <a:solidFill>
              <a:srgbClr val="17243A"/>
            </a:solidFill>
          </a:ln>
        </p:spPr>
        <p:txBody>
          <a:bodyPr/>
          <a:lstStyle/>
          <a:p>
            <a:endParaRPr lang="en-US"/>
          </a:p>
        </p:txBody>
      </p:sp>
      <p:sp>
        <p:nvSpPr>
          <p:cNvPr id="13" name="Rectangle 12">
            <a:extLst>
              <a:ext uri="{FF2B5EF4-FFF2-40B4-BE49-F238E27FC236}">
                <a16:creationId xmlns:a16="http://schemas.microsoft.com/office/drawing/2014/main" id="{87D7F51D-6BCC-486A-92F5-567794807658}"/>
              </a:ext>
            </a:extLst>
          </p:cNvPr>
          <p:cNvSpPr>
            <a:spLocks noGrp="1"/>
          </p:cNvSpPr>
          <p:nvPr/>
        </p:nvSpPr>
        <p:spPr>
          <a:xfrm>
            <a:off x="781050" y="252412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Leadership Circle</a:t>
            </a:r>
          </a:p>
        </p:txBody>
      </p:sp>
      <p:sp>
        <p:nvSpPr>
          <p:cNvPr id="14" name="Rectangle 13">
            <a:extLst>
              <a:ext uri="{FF2B5EF4-FFF2-40B4-BE49-F238E27FC236}">
                <a16:creationId xmlns:a16="http://schemas.microsoft.com/office/drawing/2014/main" id="{467741CA-D242-42EA-9140-2E66D10CEFD4}"/>
              </a:ext>
            </a:extLst>
          </p:cNvPr>
          <p:cNvSpPr>
            <a:spLocks noGrp="1"/>
          </p:cNvSpPr>
          <p:nvPr/>
        </p:nvSpPr>
        <p:spPr>
          <a:xfrm>
            <a:off x="6191250" y="25241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200</a:t>
            </a:r>
          </a:p>
        </p:txBody>
      </p:sp>
      <p:sp>
        <p:nvSpPr>
          <p:cNvPr id="15" name="Rectangle 14">
            <a:extLst>
              <a:ext uri="{FF2B5EF4-FFF2-40B4-BE49-F238E27FC236}">
                <a16:creationId xmlns:a16="http://schemas.microsoft.com/office/drawing/2014/main" id="{0FD964F3-83A4-4AF1-B5BC-DE0FBECC9FCE}"/>
              </a:ext>
            </a:extLst>
          </p:cNvPr>
          <p:cNvSpPr>
            <a:spLocks noGrp="1"/>
          </p:cNvSpPr>
          <p:nvPr/>
        </p:nvSpPr>
        <p:spPr>
          <a:xfrm>
            <a:off x="8143875" y="252412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$1,000</a:t>
            </a:r>
          </a:p>
        </p:txBody>
      </p:sp>
      <p:sp>
        <p:nvSpPr>
          <p:cNvPr id="16" name="Rectangle 15">
            <a:extLst>
              <a:ext uri="{FF2B5EF4-FFF2-40B4-BE49-F238E27FC236}">
                <a16:creationId xmlns:a16="http://schemas.microsoft.com/office/drawing/2014/main" id="{D512DA45-FB48-4E92-A911-80A7F5B2A026}"/>
              </a:ext>
            </a:extLst>
          </p:cNvPr>
          <p:cNvSpPr>
            <a:spLocks noGrp="1"/>
          </p:cNvSpPr>
          <p:nvPr/>
        </p:nvSpPr>
        <p:spPr>
          <a:xfrm>
            <a:off x="9810750" y="25241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$200,000</a:t>
            </a:r>
          </a:p>
        </p:txBody>
      </p:sp>
      <p:sp>
        <p:nvSpPr>
          <p:cNvPr id="17" name="Rectangle 16">
            <a:extLst>
              <a:ext uri="{FF2B5EF4-FFF2-40B4-BE49-F238E27FC236}">
                <a16:creationId xmlns:a16="http://schemas.microsoft.com/office/drawing/2014/main" id="{3BA98FD9-4C52-4358-9DB6-4292FB985BBE}"/>
              </a:ext>
            </a:extLst>
          </p:cNvPr>
          <p:cNvSpPr>
            <a:spLocks noGrp="1"/>
          </p:cNvSpPr>
          <p:nvPr/>
        </p:nvSpPr>
        <p:spPr>
          <a:xfrm>
            <a:off x="685800" y="3028950"/>
            <a:ext cx="10820400" cy="476250"/>
          </a:xfrm>
          <a:prstGeom prst="rect">
            <a:avLst/>
          </a:prstGeom>
          <a:solidFill>
            <a:srgbClr val="F4F6F8"/>
          </a:solidFill>
          <a:ln w="0">
            <a:solidFill>
              <a:srgbClr val="F4F6F8"/>
            </a:solidFill>
          </a:ln>
        </p:spPr>
        <p:txBody>
          <a:bodyPr/>
          <a:lstStyle/>
          <a:p>
            <a:endParaRPr lang="en-US"/>
          </a:p>
        </p:txBody>
      </p:sp>
      <p:sp>
        <p:nvSpPr>
          <p:cNvPr id="18" name="Rectangle 17">
            <a:extLst>
              <a:ext uri="{FF2B5EF4-FFF2-40B4-BE49-F238E27FC236}">
                <a16:creationId xmlns:a16="http://schemas.microsoft.com/office/drawing/2014/main" id="{3462DA54-460C-460C-A52A-D95481266557}"/>
              </a:ext>
            </a:extLst>
          </p:cNvPr>
          <p:cNvSpPr>
            <a:spLocks noGrp="1"/>
          </p:cNvSpPr>
          <p:nvPr/>
        </p:nvSpPr>
        <p:spPr>
          <a:xfrm>
            <a:off x="781050" y="307657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Priority Seating</a:t>
            </a:r>
          </a:p>
        </p:txBody>
      </p:sp>
      <p:sp>
        <p:nvSpPr>
          <p:cNvPr id="19" name="Rectangle 18">
            <a:extLst>
              <a:ext uri="{FF2B5EF4-FFF2-40B4-BE49-F238E27FC236}">
                <a16:creationId xmlns:a16="http://schemas.microsoft.com/office/drawing/2014/main" id="{8E015704-257D-49CB-8069-47596D636214}"/>
              </a:ext>
            </a:extLst>
          </p:cNvPr>
          <p:cNvSpPr>
            <a:spLocks noGrp="1"/>
          </p:cNvSpPr>
          <p:nvPr/>
        </p:nvSpPr>
        <p:spPr>
          <a:xfrm>
            <a:off x="6191250" y="30765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a:t>
            </a:r>
          </a:p>
        </p:txBody>
      </p:sp>
      <p:sp>
        <p:nvSpPr>
          <p:cNvPr id="20" name="Rectangle 19">
            <a:extLst>
              <a:ext uri="{FF2B5EF4-FFF2-40B4-BE49-F238E27FC236}">
                <a16:creationId xmlns:a16="http://schemas.microsoft.com/office/drawing/2014/main" id="{7D199DB3-DAF7-41CF-9C25-78CA9E5C8531}"/>
              </a:ext>
            </a:extLst>
          </p:cNvPr>
          <p:cNvSpPr>
            <a:spLocks noGrp="1"/>
          </p:cNvSpPr>
          <p:nvPr/>
        </p:nvSpPr>
        <p:spPr>
          <a:xfrm>
            <a:off x="8143875" y="307657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$500</a:t>
            </a:r>
          </a:p>
        </p:txBody>
      </p:sp>
      <p:sp>
        <p:nvSpPr>
          <p:cNvPr id="21" name="Rectangle 20">
            <a:extLst>
              <a:ext uri="{FF2B5EF4-FFF2-40B4-BE49-F238E27FC236}">
                <a16:creationId xmlns:a16="http://schemas.microsoft.com/office/drawing/2014/main" id="{298AF547-2CA0-4170-9AC1-42475E06EA50}"/>
              </a:ext>
            </a:extLst>
          </p:cNvPr>
          <p:cNvSpPr>
            <a:spLocks noGrp="1"/>
          </p:cNvSpPr>
          <p:nvPr/>
        </p:nvSpPr>
        <p:spPr>
          <a:xfrm>
            <a:off x="9810750" y="30765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$250,000</a:t>
            </a:r>
          </a:p>
        </p:txBody>
      </p:sp>
      <p:sp>
        <p:nvSpPr>
          <p:cNvPr id="22" name="Rectangle 21">
            <a:extLst>
              <a:ext uri="{FF2B5EF4-FFF2-40B4-BE49-F238E27FC236}">
                <a16:creationId xmlns:a16="http://schemas.microsoft.com/office/drawing/2014/main" id="{F6FE03E6-7C99-4609-9536-146945DEFA9D}"/>
              </a:ext>
            </a:extLst>
          </p:cNvPr>
          <p:cNvSpPr>
            <a:spLocks noGrp="1"/>
          </p:cNvSpPr>
          <p:nvPr/>
        </p:nvSpPr>
        <p:spPr>
          <a:xfrm>
            <a:off x="781050" y="362902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Preferred Seating</a:t>
            </a:r>
          </a:p>
        </p:txBody>
      </p:sp>
      <p:sp>
        <p:nvSpPr>
          <p:cNvPr id="23" name="Rectangle 22">
            <a:extLst>
              <a:ext uri="{FF2B5EF4-FFF2-40B4-BE49-F238E27FC236}">
                <a16:creationId xmlns:a16="http://schemas.microsoft.com/office/drawing/2014/main" id="{43E1B29C-81E0-422B-B5C3-034DEF87CFF5}"/>
              </a:ext>
            </a:extLst>
          </p:cNvPr>
          <p:cNvSpPr>
            <a:spLocks noGrp="1"/>
          </p:cNvSpPr>
          <p:nvPr/>
        </p:nvSpPr>
        <p:spPr>
          <a:xfrm>
            <a:off x="6191250" y="36290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700</a:t>
            </a:r>
          </a:p>
        </p:txBody>
      </p:sp>
      <p:sp>
        <p:nvSpPr>
          <p:cNvPr id="24" name="Rectangle 23">
            <a:extLst>
              <a:ext uri="{FF2B5EF4-FFF2-40B4-BE49-F238E27FC236}">
                <a16:creationId xmlns:a16="http://schemas.microsoft.com/office/drawing/2014/main" id="{848A3ED6-2CA5-401D-A9C3-C796429C983C}"/>
              </a:ext>
            </a:extLst>
          </p:cNvPr>
          <p:cNvSpPr>
            <a:spLocks noGrp="1"/>
          </p:cNvSpPr>
          <p:nvPr/>
        </p:nvSpPr>
        <p:spPr>
          <a:xfrm>
            <a:off x="8143875" y="362902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$250</a:t>
            </a:r>
          </a:p>
        </p:txBody>
      </p:sp>
      <p:sp>
        <p:nvSpPr>
          <p:cNvPr id="25" name="Rectangle 24">
            <a:extLst>
              <a:ext uri="{FF2B5EF4-FFF2-40B4-BE49-F238E27FC236}">
                <a16:creationId xmlns:a16="http://schemas.microsoft.com/office/drawing/2014/main" id="{E0EA1811-86EE-404F-B27C-A5CDC33F708B}"/>
              </a:ext>
            </a:extLst>
          </p:cNvPr>
          <p:cNvSpPr>
            <a:spLocks noGrp="1"/>
          </p:cNvSpPr>
          <p:nvPr/>
        </p:nvSpPr>
        <p:spPr>
          <a:xfrm>
            <a:off x="9810750" y="362902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$175,000</a:t>
            </a:r>
          </a:p>
        </p:txBody>
      </p:sp>
      <p:sp>
        <p:nvSpPr>
          <p:cNvPr id="26" name="Rectangle 25">
            <a:extLst>
              <a:ext uri="{FF2B5EF4-FFF2-40B4-BE49-F238E27FC236}">
                <a16:creationId xmlns:a16="http://schemas.microsoft.com/office/drawing/2014/main" id="{A4B5C5EE-42E1-4CE2-8D65-1AAA7580D8B2}"/>
              </a:ext>
            </a:extLst>
          </p:cNvPr>
          <p:cNvSpPr>
            <a:spLocks noGrp="1"/>
          </p:cNvSpPr>
          <p:nvPr/>
        </p:nvSpPr>
        <p:spPr>
          <a:xfrm>
            <a:off x="685800" y="4133850"/>
            <a:ext cx="10820400" cy="476250"/>
          </a:xfrm>
          <a:prstGeom prst="rect">
            <a:avLst/>
          </a:prstGeom>
          <a:solidFill>
            <a:srgbClr val="F4F6F8"/>
          </a:solidFill>
          <a:ln w="0">
            <a:solidFill>
              <a:srgbClr val="F4F6F8"/>
            </a:solidFill>
          </a:ln>
        </p:spPr>
        <p:txBody>
          <a:bodyPr/>
          <a:lstStyle/>
          <a:p>
            <a:endParaRPr lang="en-US"/>
          </a:p>
        </p:txBody>
      </p:sp>
      <p:sp>
        <p:nvSpPr>
          <p:cNvPr id="27" name="Rectangle 26">
            <a:extLst>
              <a:ext uri="{FF2B5EF4-FFF2-40B4-BE49-F238E27FC236}">
                <a16:creationId xmlns:a16="http://schemas.microsoft.com/office/drawing/2014/main" id="{4C88927E-A65C-41CF-8106-801F0CD22598}"/>
              </a:ext>
            </a:extLst>
          </p:cNvPr>
          <p:cNvSpPr>
            <a:spLocks noGrp="1"/>
          </p:cNvSpPr>
          <p:nvPr/>
        </p:nvSpPr>
        <p:spPr>
          <a:xfrm>
            <a:off x="781050" y="4181475"/>
            <a:ext cx="514350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General Seating</a:t>
            </a:r>
          </a:p>
        </p:txBody>
      </p:sp>
      <p:sp>
        <p:nvSpPr>
          <p:cNvPr id="28" name="Rectangle 27">
            <a:extLst>
              <a:ext uri="{FF2B5EF4-FFF2-40B4-BE49-F238E27FC236}">
                <a16:creationId xmlns:a16="http://schemas.microsoft.com/office/drawing/2014/main" id="{5C44D9EE-FC51-4399-9ECE-92742E677488}"/>
              </a:ext>
            </a:extLst>
          </p:cNvPr>
          <p:cNvSpPr>
            <a:spLocks noGrp="1"/>
          </p:cNvSpPr>
          <p:nvPr/>
        </p:nvSpPr>
        <p:spPr>
          <a:xfrm>
            <a:off x="6191250" y="41814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600</a:t>
            </a:r>
          </a:p>
        </p:txBody>
      </p:sp>
      <p:sp>
        <p:nvSpPr>
          <p:cNvPr id="29" name="Rectangle 28">
            <a:extLst>
              <a:ext uri="{FF2B5EF4-FFF2-40B4-BE49-F238E27FC236}">
                <a16:creationId xmlns:a16="http://schemas.microsoft.com/office/drawing/2014/main" id="{7D07E572-6109-46DF-9E51-B034E87315AB}"/>
              </a:ext>
            </a:extLst>
          </p:cNvPr>
          <p:cNvSpPr>
            <a:spLocks noGrp="1"/>
          </p:cNvSpPr>
          <p:nvPr/>
        </p:nvSpPr>
        <p:spPr>
          <a:xfrm>
            <a:off x="8143875" y="4181475"/>
            <a:ext cx="14287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$100</a:t>
            </a:r>
          </a:p>
        </p:txBody>
      </p:sp>
      <p:sp>
        <p:nvSpPr>
          <p:cNvPr id="30" name="Rectangle 29">
            <a:extLst>
              <a:ext uri="{FF2B5EF4-FFF2-40B4-BE49-F238E27FC236}">
                <a16:creationId xmlns:a16="http://schemas.microsoft.com/office/drawing/2014/main" id="{F8DDE996-8B0E-415F-9E79-A95F5D3FE745}"/>
              </a:ext>
            </a:extLst>
          </p:cNvPr>
          <p:cNvSpPr>
            <a:spLocks noGrp="1"/>
          </p:cNvSpPr>
          <p:nvPr/>
        </p:nvSpPr>
        <p:spPr>
          <a:xfrm>
            <a:off x="9810750" y="4181475"/>
            <a:ext cx="1619250" cy="438150"/>
          </a:xfrm>
          <a:prstGeom prst="rect">
            <a:avLst/>
          </a:prstGeom>
          <a:noFill/>
          <a:ln w="0">
            <a:noFill/>
          </a:ln>
        </p:spPr>
        <p:txBody>
          <a:bodyPr anchor="t">
            <a:normAutofit/>
          </a:bodyPr>
          <a:lstStyle/>
          <a:p>
            <a:pPr>
              <a:buNone/>
              <a:defRPr sz="975" b="0">
                <a:solidFill>
                  <a:srgbClr val="17243A"/>
                </a:solidFill>
                <a:latin typeface="Avenir Next"/>
                <a:ea typeface="Avenir Next"/>
                <a:cs typeface="Avenir Next"/>
              </a:defRPr>
            </a:pPr>
            <a:r>
              <a:rPr sz="975" b="0">
                <a:solidFill>
                  <a:srgbClr val="17243A"/>
                </a:solidFill>
                <a:latin typeface="Avenir Next"/>
                <a:ea typeface="Avenir Next"/>
                <a:cs typeface="Avenir Next"/>
              </a:rPr>
              <a:t>$60,000</a:t>
            </a:r>
          </a:p>
        </p:txBody>
      </p:sp>
      <p:sp>
        <p:nvSpPr>
          <p:cNvPr id="31" name="Rectangle 30">
            <a:extLst>
              <a:ext uri="{FF2B5EF4-FFF2-40B4-BE49-F238E27FC236}">
                <a16:creationId xmlns:a16="http://schemas.microsoft.com/office/drawing/2014/main" id="{C93E3832-5CEE-449B-853C-5DA439CE90F6}"/>
              </a:ext>
            </a:extLst>
          </p:cNvPr>
          <p:cNvSpPr>
            <a:spLocks noGrp="1"/>
          </p:cNvSpPr>
          <p:nvPr/>
        </p:nvSpPr>
        <p:spPr>
          <a:xfrm>
            <a:off x="781050" y="4733925"/>
            <a:ext cx="5143500" cy="43815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Kitchen Table total</a:t>
            </a:r>
          </a:p>
        </p:txBody>
      </p:sp>
      <p:sp>
        <p:nvSpPr>
          <p:cNvPr id="32" name="Rectangle 31">
            <a:extLst>
              <a:ext uri="{FF2B5EF4-FFF2-40B4-BE49-F238E27FC236}">
                <a16:creationId xmlns:a16="http://schemas.microsoft.com/office/drawing/2014/main" id="{78E108FA-FF6B-4F8D-8286-37108B8B1C90}"/>
              </a:ext>
            </a:extLst>
          </p:cNvPr>
          <p:cNvSpPr>
            <a:spLocks noGrp="1"/>
          </p:cNvSpPr>
          <p:nvPr/>
        </p:nvSpPr>
        <p:spPr>
          <a:xfrm>
            <a:off x="6191250" y="4733925"/>
            <a:ext cx="1619250" cy="43815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2,000</a:t>
            </a:r>
          </a:p>
        </p:txBody>
      </p:sp>
      <p:sp>
        <p:nvSpPr>
          <p:cNvPr id="33" name="Rectangle 32">
            <a:extLst>
              <a:ext uri="{FF2B5EF4-FFF2-40B4-BE49-F238E27FC236}">
                <a16:creationId xmlns:a16="http://schemas.microsoft.com/office/drawing/2014/main" id="{E896FEFF-1B68-4B09-9034-D7C0030500F6}"/>
              </a:ext>
            </a:extLst>
          </p:cNvPr>
          <p:cNvSpPr>
            <a:spLocks noGrp="1"/>
          </p:cNvSpPr>
          <p:nvPr/>
        </p:nvSpPr>
        <p:spPr>
          <a:xfrm>
            <a:off x="8143875" y="4733925"/>
            <a:ext cx="1428750" cy="438150"/>
          </a:xfrm>
          <a:prstGeom prst="rect">
            <a:avLst/>
          </a:prstGeom>
          <a:noFill/>
          <a:ln w="0">
            <a:noFill/>
          </a:ln>
        </p:spPr>
        <p:txBody>
          <a:bodyPr anchor="t">
            <a:normAutofit/>
          </a:bodyPr>
          <a:lstStyle/>
          <a:p>
            <a:endParaRPr/>
          </a:p>
        </p:txBody>
      </p:sp>
      <p:sp>
        <p:nvSpPr>
          <p:cNvPr id="34" name="Rectangle 33">
            <a:extLst>
              <a:ext uri="{FF2B5EF4-FFF2-40B4-BE49-F238E27FC236}">
                <a16:creationId xmlns:a16="http://schemas.microsoft.com/office/drawing/2014/main" id="{3CAA3AEC-2DA2-43DD-8780-2384FBE41E1B}"/>
              </a:ext>
            </a:extLst>
          </p:cNvPr>
          <p:cNvSpPr>
            <a:spLocks noGrp="1"/>
          </p:cNvSpPr>
          <p:nvPr/>
        </p:nvSpPr>
        <p:spPr>
          <a:xfrm>
            <a:off x="9810750" y="4733925"/>
            <a:ext cx="1619250" cy="438150"/>
          </a:xfrm>
          <a:prstGeom prst="rect">
            <a:avLst/>
          </a:prstGeom>
          <a:noFill/>
          <a:ln w="0">
            <a:noFill/>
          </a:ln>
        </p:spPr>
        <p:txBody>
          <a:bodyPr anchor="t">
            <a:normAutofit/>
          </a:bodyPr>
          <a:lstStyle/>
          <a:p>
            <a:pPr>
              <a:buNone/>
              <a:defRPr sz="975" b="1">
                <a:solidFill>
                  <a:srgbClr val="C8102E"/>
                </a:solidFill>
                <a:latin typeface="Avenir Next"/>
                <a:ea typeface="Avenir Next"/>
                <a:cs typeface="Avenir Next"/>
              </a:defRPr>
            </a:pPr>
            <a:r>
              <a:rPr sz="975" b="1">
                <a:solidFill>
                  <a:srgbClr val="C8102E"/>
                </a:solidFill>
                <a:latin typeface="Avenir Next"/>
                <a:ea typeface="Avenir Next"/>
                <a:cs typeface="Avenir Next"/>
              </a:rPr>
              <a:t>$685,000</a:t>
            </a:r>
          </a:p>
        </p:txBody>
      </p:sp>
      <p:sp>
        <p:nvSpPr>
          <p:cNvPr id="35" name="Rectangle 34">
            <a:extLst>
              <a:ext uri="{FF2B5EF4-FFF2-40B4-BE49-F238E27FC236}">
                <a16:creationId xmlns:a16="http://schemas.microsoft.com/office/drawing/2014/main" id="{B9282CE0-3327-4F9E-B97D-0196CD696FBC}"/>
              </a:ext>
            </a:extLst>
          </p:cNvPr>
          <p:cNvSpPr>
            <a:spLocks noGrp="1"/>
          </p:cNvSpPr>
          <p:nvPr/>
        </p:nvSpPr>
        <p:spPr>
          <a:xfrm>
            <a:off x="685800" y="5429250"/>
            <a:ext cx="10820400" cy="28575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The program must offer genuine intellectual and civic value at every ticket level.</a:t>
            </a:r>
          </a:p>
        </p:txBody>
      </p:sp>
      <p:sp>
        <p:nvSpPr>
          <p:cNvPr id="36" name="Rectangle 35">
            <a:extLst>
              <a:ext uri="{FF2B5EF4-FFF2-40B4-BE49-F238E27FC236}">
                <a16:creationId xmlns:a16="http://schemas.microsoft.com/office/drawing/2014/main" id="{B58446DE-EAB0-4F04-B975-BF53A8C8E443}"/>
              </a:ext>
            </a:extLst>
          </p:cNvPr>
          <p:cNvSpPr>
            <a:spLocks noGrp="1"/>
          </p:cNvSpPr>
          <p:nvPr/>
        </p:nvSpPr>
        <p:spPr>
          <a:xfrm>
            <a:off x="1047750" y="5810250"/>
            <a:ext cx="10096500" cy="381000"/>
          </a:xfrm>
          <a:prstGeom prst="rect">
            <a:avLst/>
          </a:prstGeom>
          <a:noFill/>
          <a:ln w="0">
            <a:noFill/>
          </a:ln>
        </p:spPr>
        <p:txBody>
          <a:bodyPr anchor="t">
            <a:normAutofit/>
          </a:bodyPr>
          <a:lstStyle/>
          <a:p>
            <a:pPr>
              <a:buNone/>
              <a:defRPr sz="1013" b="0">
                <a:solidFill>
                  <a:srgbClr val="5E6873"/>
                </a:solidFill>
                <a:latin typeface="Avenir Next"/>
                <a:ea typeface="Avenir Next"/>
                <a:cs typeface="Avenir Next"/>
              </a:defRPr>
            </a:pPr>
            <a:r>
              <a:rPr sz="1013" b="0" dirty="0">
                <a:solidFill>
                  <a:srgbClr val="5E6873"/>
                </a:solidFill>
                <a:latin typeface="Avenir Next"/>
                <a:ea typeface="Avenir Next"/>
                <a:cs typeface="Avenir Next"/>
              </a:rPr>
              <a:t>Higher levels may include preferred seating, briefing materials, a participant reception or access to another part of the </a:t>
            </a:r>
            <a:r>
              <a:rPr lang="en-US" sz="1013" b="0" dirty="0">
                <a:solidFill>
                  <a:srgbClr val="5E6873"/>
                </a:solidFill>
                <a:latin typeface="Avenir Next"/>
                <a:ea typeface="Avenir Next"/>
                <a:cs typeface="Avenir Next"/>
              </a:rPr>
              <a:t>four-day</a:t>
            </a:r>
            <a:r>
              <a:rPr sz="1013" b="0" dirty="0">
                <a:solidFill>
                  <a:srgbClr val="5E6873"/>
                </a:solidFill>
                <a:latin typeface="Avenir Next"/>
                <a:ea typeface="Avenir Next"/>
                <a:cs typeface="Avenir Next"/>
              </a:rPr>
              <a:t> program.</a:t>
            </a:r>
          </a:p>
        </p:txBody>
      </p:sp>
    </p:spTree>
    <p:extLst>
      <p:ext uri="{BB962C8B-B14F-4D97-AF65-F5344CB8AC3E}">
        <p14:creationId xmlns:p14="http://schemas.microsoft.com/office/powerpoint/2010/main" val="1127447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8D859D15-49B1-41B6-BFFB-696853D7F40A}"/>
              </a:ext>
            </a:extLst>
          </p:cNvPr>
          <p:cNvSpPr>
            <a:spLocks noGrp="1"/>
          </p:cNvSpPr>
          <p:nvPr/>
        </p:nvSpPr>
        <p:spPr>
          <a:xfrm>
            <a:off x="685800" y="495300"/>
            <a:ext cx="3429000" cy="228600"/>
          </a:xfrm>
          <a:prstGeom prst="rect">
            <a:avLst/>
          </a:prstGeom>
          <a:noFill/>
          <a:ln w="0">
            <a:noFill/>
          </a:ln>
        </p:spPr>
        <p:txBody>
          <a:bodyPr anchor="t">
            <a:normAutofit/>
          </a:bodyPr>
          <a:lstStyle/>
          <a:p>
            <a:pPr>
              <a:buNone/>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TICKET SALES MODEL</a:t>
            </a:r>
          </a:p>
        </p:txBody>
      </p:sp>
      <p:sp>
        <p:nvSpPr>
          <p:cNvPr id="2" name="Rectangle 1">
            <a:extLst>
              <a:ext uri="{FF2B5EF4-FFF2-40B4-BE49-F238E27FC236}">
                <a16:creationId xmlns:a16="http://schemas.microsoft.com/office/drawing/2014/main" id="{7A1D8F3F-E7AD-4D79-9258-B213D07636A6}"/>
              </a:ext>
            </a:extLst>
          </p:cNvPr>
          <p:cNvSpPr>
            <a:spLocks noGrp="1"/>
          </p:cNvSpPr>
          <p:nvPr/>
        </p:nvSpPr>
        <p:spPr>
          <a:xfrm>
            <a:off x="685800" y="742950"/>
            <a:ext cx="9906000" cy="476250"/>
          </a:xfrm>
          <a:prstGeom prst="rect">
            <a:avLst/>
          </a:prstGeom>
          <a:noFill/>
          <a:ln w="0">
            <a:noFill/>
          </a:ln>
        </p:spPr>
        <p:txBody>
          <a:bodyPr anchor="t">
            <a:normAutofit/>
          </a:bodyPr>
          <a:lstStyle/>
          <a:p>
            <a:pPr>
              <a:buNone/>
              <a:defRPr sz="1913" b="1">
                <a:solidFill>
                  <a:srgbClr val="17243A"/>
                </a:solidFill>
                <a:latin typeface="Avenir Next"/>
                <a:ea typeface="Avenir Next"/>
                <a:cs typeface="Avenir Next"/>
              </a:defRPr>
            </a:pPr>
            <a:r>
              <a:rPr sz="1913" b="1" dirty="0">
                <a:solidFill>
                  <a:srgbClr val="17243A"/>
                </a:solidFill>
                <a:latin typeface="Avenir Next"/>
                <a:ea typeface="Avenir Next"/>
                <a:cs typeface="Avenir Next"/>
              </a:rPr>
              <a:t>HAP and NO WAR and total gross potential</a:t>
            </a:r>
          </a:p>
        </p:txBody>
      </p:sp>
      <p:sp>
        <p:nvSpPr>
          <p:cNvPr id="3" name="Rectangle 2">
            <a:extLst>
              <a:ext uri="{FF2B5EF4-FFF2-40B4-BE49-F238E27FC236}">
                <a16:creationId xmlns:a16="http://schemas.microsoft.com/office/drawing/2014/main" id="{B83CB26F-BBF7-4DE7-B907-79F870E14574}"/>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lang="en-US"/>
          </a:p>
        </p:txBody>
      </p:sp>
      <p:sp>
        <p:nvSpPr>
          <p:cNvPr id="4" name="Rectangle 3">
            <a:extLst>
              <a:ext uri="{FF2B5EF4-FFF2-40B4-BE49-F238E27FC236}">
                <a16:creationId xmlns:a16="http://schemas.microsoft.com/office/drawing/2014/main" id="{E2040F68-0A18-4F9F-A221-6FCB26BF0271}"/>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34</a:t>
            </a:r>
          </a:p>
        </p:txBody>
      </p:sp>
      <p:sp>
        <p:nvSpPr>
          <p:cNvPr id="5" name="Rectangle 4">
            <a:extLst>
              <a:ext uri="{FF2B5EF4-FFF2-40B4-BE49-F238E27FC236}">
                <a16:creationId xmlns:a16="http://schemas.microsoft.com/office/drawing/2014/main" id="{58332F4F-D82E-4339-931A-821D099601C5}"/>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ECC275DE-74E1-426A-BE53-ED89F1192858}"/>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buNone/>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E44B176B-FEAA-4E16-8CFE-0FB9B34A7BFB}"/>
              </a:ext>
            </a:extLst>
          </p:cNvPr>
          <p:cNvSpPr>
            <a:spLocks noGrp="1"/>
          </p:cNvSpPr>
          <p:nvPr/>
        </p:nvSpPr>
        <p:spPr>
          <a:xfrm>
            <a:off x="800100" y="1428751"/>
            <a:ext cx="4362450" cy="571500"/>
          </a:xfrm>
          <a:prstGeom prst="rect">
            <a:avLst/>
          </a:prstGeom>
          <a:noFill/>
          <a:ln w="0">
            <a:noFill/>
          </a:ln>
        </p:spPr>
        <p:txBody>
          <a:bodyPr anchor="t">
            <a:normAutofit/>
          </a:bodyPr>
          <a:lstStyle/>
          <a:p>
            <a:pPr>
              <a:buNone/>
              <a:defRPr sz="1200" b="1">
                <a:solidFill>
                  <a:srgbClr val="17243A"/>
                </a:solidFill>
                <a:latin typeface="Avenir Next"/>
                <a:ea typeface="Avenir Next"/>
                <a:cs typeface="Avenir Next"/>
              </a:defRPr>
            </a:pPr>
            <a:r>
              <a:rPr sz="1200" b="1" dirty="0">
                <a:solidFill>
                  <a:srgbClr val="17243A"/>
                </a:solidFill>
                <a:latin typeface="Avenir Next"/>
                <a:ea typeface="Avenir Next"/>
                <a:cs typeface="Avenir Next"/>
              </a:rPr>
              <a:t>Art revenue depends on attendance across several days, </a:t>
            </a:r>
            <a:endParaRPr lang="en-US" sz="1200" b="1" dirty="0">
              <a:solidFill>
                <a:srgbClr val="17243A"/>
              </a:solidFill>
              <a:latin typeface="Avenir Next"/>
              <a:ea typeface="Avenir Next"/>
              <a:cs typeface="Avenir Next"/>
            </a:endParaRPr>
          </a:p>
          <a:p>
            <a:pPr>
              <a:buNone/>
              <a:defRPr sz="1200" b="1">
                <a:solidFill>
                  <a:srgbClr val="17243A"/>
                </a:solidFill>
                <a:latin typeface="Avenir Next"/>
                <a:ea typeface="Avenir Next"/>
                <a:cs typeface="Avenir Next"/>
              </a:defRPr>
            </a:pPr>
            <a:r>
              <a:rPr sz="1200" b="1" dirty="0">
                <a:solidFill>
                  <a:srgbClr val="17243A"/>
                </a:solidFill>
                <a:latin typeface="Avenir Next"/>
                <a:ea typeface="Avenir Next"/>
                <a:cs typeface="Avenir Next"/>
              </a:rPr>
              <a:t>not the number of people in the room at one time.</a:t>
            </a:r>
          </a:p>
        </p:txBody>
      </p:sp>
      <p:sp>
        <p:nvSpPr>
          <p:cNvPr id="8" name="Rectangle 7">
            <a:extLst>
              <a:ext uri="{FF2B5EF4-FFF2-40B4-BE49-F238E27FC236}">
                <a16:creationId xmlns:a16="http://schemas.microsoft.com/office/drawing/2014/main" id="{5A7B013C-7680-4B95-A454-5E707B8009FD}"/>
              </a:ext>
            </a:extLst>
          </p:cNvPr>
          <p:cNvSpPr>
            <a:spLocks noGrp="1"/>
          </p:cNvSpPr>
          <p:nvPr/>
        </p:nvSpPr>
        <p:spPr>
          <a:xfrm>
            <a:off x="685800" y="2143125"/>
            <a:ext cx="38100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ADMISSION</a:t>
            </a:r>
          </a:p>
        </p:txBody>
      </p:sp>
      <p:sp>
        <p:nvSpPr>
          <p:cNvPr id="9" name="Rectangle 8">
            <a:extLst>
              <a:ext uri="{FF2B5EF4-FFF2-40B4-BE49-F238E27FC236}">
                <a16:creationId xmlns:a16="http://schemas.microsoft.com/office/drawing/2014/main" id="{91376B4E-7DDF-4EFB-AFD1-0E10C5635C86}"/>
              </a:ext>
            </a:extLst>
          </p:cNvPr>
          <p:cNvSpPr>
            <a:spLocks noGrp="1"/>
          </p:cNvSpPr>
          <p:nvPr/>
        </p:nvSpPr>
        <p:spPr>
          <a:xfrm>
            <a:off x="4762500" y="2143125"/>
            <a:ext cx="17145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ATTENDANCE</a:t>
            </a:r>
          </a:p>
        </p:txBody>
      </p:sp>
      <p:sp>
        <p:nvSpPr>
          <p:cNvPr id="10" name="Rectangle 9">
            <a:extLst>
              <a:ext uri="{FF2B5EF4-FFF2-40B4-BE49-F238E27FC236}">
                <a16:creationId xmlns:a16="http://schemas.microsoft.com/office/drawing/2014/main" id="{C8A3EDA1-D46F-4E25-B9DA-63DEA62DDD2F}"/>
              </a:ext>
            </a:extLst>
          </p:cNvPr>
          <p:cNvSpPr>
            <a:spLocks noGrp="1"/>
          </p:cNvSpPr>
          <p:nvPr/>
        </p:nvSpPr>
        <p:spPr>
          <a:xfrm>
            <a:off x="7143750" y="2143125"/>
            <a:ext cx="171450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GROSS</a:t>
            </a:r>
          </a:p>
        </p:txBody>
      </p:sp>
      <p:sp>
        <p:nvSpPr>
          <p:cNvPr id="11" name="Rectangle 10">
            <a:extLst>
              <a:ext uri="{FF2B5EF4-FFF2-40B4-BE49-F238E27FC236}">
                <a16:creationId xmlns:a16="http://schemas.microsoft.com/office/drawing/2014/main" id="{6F857666-CDC4-4412-AA9D-A3E7D16C4B13}"/>
              </a:ext>
            </a:extLst>
          </p:cNvPr>
          <p:cNvSpPr>
            <a:spLocks noGrp="1"/>
          </p:cNvSpPr>
          <p:nvPr/>
        </p:nvSpPr>
        <p:spPr>
          <a:xfrm>
            <a:off x="685800" y="2409825"/>
            <a:ext cx="8096250" cy="19050"/>
          </a:xfrm>
          <a:prstGeom prst="rect">
            <a:avLst/>
          </a:prstGeom>
          <a:solidFill>
            <a:srgbClr val="17243A"/>
          </a:solidFill>
          <a:ln w="0">
            <a:solidFill>
              <a:srgbClr val="17243A"/>
            </a:solidFill>
          </a:ln>
        </p:spPr>
        <p:txBody>
          <a:bodyPr/>
          <a:lstStyle/>
          <a:p>
            <a:endParaRPr lang="en-US"/>
          </a:p>
        </p:txBody>
      </p:sp>
      <p:sp>
        <p:nvSpPr>
          <p:cNvPr id="12" name="Rectangle 11">
            <a:extLst>
              <a:ext uri="{FF2B5EF4-FFF2-40B4-BE49-F238E27FC236}">
                <a16:creationId xmlns:a16="http://schemas.microsoft.com/office/drawing/2014/main" id="{F080A4B7-EF58-43DF-9FE9-91A200F0C36A}"/>
              </a:ext>
            </a:extLst>
          </p:cNvPr>
          <p:cNvSpPr>
            <a:spLocks noGrp="1"/>
          </p:cNvSpPr>
          <p:nvPr/>
        </p:nvSpPr>
        <p:spPr>
          <a:xfrm>
            <a:off x="800100" y="2571750"/>
            <a:ext cx="3429000" cy="2667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$15 admission</a:t>
            </a:r>
          </a:p>
        </p:txBody>
      </p:sp>
      <p:sp>
        <p:nvSpPr>
          <p:cNvPr id="13" name="Rectangle 12">
            <a:extLst>
              <a:ext uri="{FF2B5EF4-FFF2-40B4-BE49-F238E27FC236}">
                <a16:creationId xmlns:a16="http://schemas.microsoft.com/office/drawing/2014/main" id="{91A84A0F-73D3-4C69-BA57-88CF26E8C971}"/>
              </a:ext>
            </a:extLst>
          </p:cNvPr>
          <p:cNvSpPr>
            <a:spLocks noGrp="1"/>
          </p:cNvSpPr>
          <p:nvPr/>
        </p:nvSpPr>
        <p:spPr>
          <a:xfrm>
            <a:off x="4762500" y="2571750"/>
            <a:ext cx="1333500" cy="2667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2,000</a:t>
            </a:r>
          </a:p>
        </p:txBody>
      </p:sp>
      <p:sp>
        <p:nvSpPr>
          <p:cNvPr id="14" name="Rectangle 13">
            <a:extLst>
              <a:ext uri="{FF2B5EF4-FFF2-40B4-BE49-F238E27FC236}">
                <a16:creationId xmlns:a16="http://schemas.microsoft.com/office/drawing/2014/main" id="{45B385B1-6C0C-47B2-A168-F9DB32C06C62}"/>
              </a:ext>
            </a:extLst>
          </p:cNvPr>
          <p:cNvSpPr>
            <a:spLocks noGrp="1"/>
          </p:cNvSpPr>
          <p:nvPr/>
        </p:nvSpPr>
        <p:spPr>
          <a:xfrm>
            <a:off x="7143750" y="2571750"/>
            <a:ext cx="1428750" cy="266700"/>
          </a:xfrm>
          <a:prstGeom prst="rect">
            <a:avLst/>
          </a:prstGeom>
          <a:noFill/>
          <a:ln w="0">
            <a:noFill/>
          </a:ln>
        </p:spPr>
        <p:txBody>
          <a:bodyPr anchor="t">
            <a:normAutofit/>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$30,000</a:t>
            </a:r>
          </a:p>
        </p:txBody>
      </p:sp>
      <p:sp>
        <p:nvSpPr>
          <p:cNvPr id="15" name="Rectangle 14">
            <a:extLst>
              <a:ext uri="{FF2B5EF4-FFF2-40B4-BE49-F238E27FC236}">
                <a16:creationId xmlns:a16="http://schemas.microsoft.com/office/drawing/2014/main" id="{E334B1E5-980B-41BC-9F64-70DC50908061}"/>
              </a:ext>
            </a:extLst>
          </p:cNvPr>
          <p:cNvSpPr>
            <a:spLocks noGrp="1"/>
          </p:cNvSpPr>
          <p:nvPr/>
        </p:nvSpPr>
        <p:spPr>
          <a:xfrm>
            <a:off x="685800" y="2962275"/>
            <a:ext cx="8096250" cy="361950"/>
          </a:xfrm>
          <a:prstGeom prst="rect">
            <a:avLst/>
          </a:prstGeom>
          <a:solidFill>
            <a:srgbClr val="F4F6F8"/>
          </a:solidFill>
          <a:ln w="0">
            <a:solidFill>
              <a:srgbClr val="F4F6F8"/>
            </a:solidFill>
          </a:ln>
        </p:spPr>
        <p:txBody>
          <a:bodyPr/>
          <a:lstStyle/>
          <a:p>
            <a:endParaRPr lang="en-US"/>
          </a:p>
        </p:txBody>
      </p:sp>
      <p:sp>
        <p:nvSpPr>
          <p:cNvPr id="16" name="Rectangle 15">
            <a:extLst>
              <a:ext uri="{FF2B5EF4-FFF2-40B4-BE49-F238E27FC236}">
                <a16:creationId xmlns:a16="http://schemas.microsoft.com/office/drawing/2014/main" id="{0D91E83F-2280-4F4D-8D83-001560D7D26C}"/>
              </a:ext>
            </a:extLst>
          </p:cNvPr>
          <p:cNvSpPr>
            <a:spLocks noGrp="1"/>
          </p:cNvSpPr>
          <p:nvPr/>
        </p:nvSpPr>
        <p:spPr>
          <a:xfrm>
            <a:off x="800100" y="3009900"/>
            <a:ext cx="3429000" cy="2667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$10 admission</a:t>
            </a:r>
          </a:p>
        </p:txBody>
      </p:sp>
      <p:sp>
        <p:nvSpPr>
          <p:cNvPr id="17" name="Rectangle 16">
            <a:extLst>
              <a:ext uri="{FF2B5EF4-FFF2-40B4-BE49-F238E27FC236}">
                <a16:creationId xmlns:a16="http://schemas.microsoft.com/office/drawing/2014/main" id="{1013DD04-07AF-47EB-BCC0-0050AF6D757B}"/>
              </a:ext>
            </a:extLst>
          </p:cNvPr>
          <p:cNvSpPr>
            <a:spLocks noGrp="1"/>
          </p:cNvSpPr>
          <p:nvPr/>
        </p:nvSpPr>
        <p:spPr>
          <a:xfrm>
            <a:off x="4762500" y="3009900"/>
            <a:ext cx="1333500" cy="266700"/>
          </a:xfrm>
          <a:prstGeom prst="rect">
            <a:avLst/>
          </a:prstGeom>
          <a:noFill/>
          <a:ln w="0">
            <a:noFill/>
          </a:ln>
        </p:spPr>
        <p:txBody>
          <a:bodyPr anchor="t">
            <a:normAutofit/>
          </a:bodyPr>
          <a:lstStyle/>
          <a:p>
            <a:pPr>
              <a:buNone/>
              <a:defRPr sz="1013" b="0">
                <a:solidFill>
                  <a:srgbClr val="17243A"/>
                </a:solidFill>
                <a:latin typeface="Avenir Next"/>
                <a:ea typeface="Avenir Next"/>
                <a:cs typeface="Avenir Next"/>
              </a:defRPr>
            </a:pPr>
            <a:r>
              <a:rPr sz="1013" b="0">
                <a:solidFill>
                  <a:srgbClr val="17243A"/>
                </a:solidFill>
                <a:latin typeface="Avenir Next"/>
                <a:ea typeface="Avenir Next"/>
                <a:cs typeface="Avenir Next"/>
              </a:rPr>
              <a:t>4,000</a:t>
            </a:r>
          </a:p>
        </p:txBody>
      </p:sp>
      <p:sp>
        <p:nvSpPr>
          <p:cNvPr id="18" name="Rectangle 17">
            <a:extLst>
              <a:ext uri="{FF2B5EF4-FFF2-40B4-BE49-F238E27FC236}">
                <a16:creationId xmlns:a16="http://schemas.microsoft.com/office/drawing/2014/main" id="{FEF459EE-1840-4806-9BF7-4975B84C0C78}"/>
              </a:ext>
            </a:extLst>
          </p:cNvPr>
          <p:cNvSpPr>
            <a:spLocks noGrp="1"/>
          </p:cNvSpPr>
          <p:nvPr/>
        </p:nvSpPr>
        <p:spPr>
          <a:xfrm>
            <a:off x="7143750" y="3009900"/>
            <a:ext cx="1428750" cy="266700"/>
          </a:xfrm>
          <a:prstGeom prst="rect">
            <a:avLst/>
          </a:prstGeom>
          <a:noFill/>
          <a:ln w="0">
            <a:noFill/>
          </a:ln>
        </p:spPr>
        <p:txBody>
          <a:bodyPr anchor="t">
            <a:normAutofit/>
          </a:bodyPr>
          <a:lstStyle/>
          <a:p>
            <a:pPr>
              <a:buNone/>
              <a:defRPr sz="1013" b="1">
                <a:solidFill>
                  <a:srgbClr val="17243A"/>
                </a:solidFill>
                <a:latin typeface="Avenir Next"/>
                <a:ea typeface="Avenir Next"/>
                <a:cs typeface="Avenir Next"/>
              </a:defRPr>
            </a:pPr>
            <a:r>
              <a:rPr sz="1013" b="1">
                <a:solidFill>
                  <a:srgbClr val="17243A"/>
                </a:solidFill>
                <a:latin typeface="Avenir Next"/>
                <a:ea typeface="Avenir Next"/>
                <a:cs typeface="Avenir Next"/>
              </a:rPr>
              <a:t>$40,000</a:t>
            </a:r>
          </a:p>
        </p:txBody>
      </p:sp>
      <p:sp>
        <p:nvSpPr>
          <p:cNvPr id="19" name="Rectangle 18">
            <a:extLst>
              <a:ext uri="{FF2B5EF4-FFF2-40B4-BE49-F238E27FC236}">
                <a16:creationId xmlns:a16="http://schemas.microsoft.com/office/drawing/2014/main" id="{5A430878-79DD-4669-B005-797197D8B575}"/>
              </a:ext>
            </a:extLst>
          </p:cNvPr>
          <p:cNvSpPr>
            <a:spLocks noGrp="1"/>
          </p:cNvSpPr>
          <p:nvPr/>
        </p:nvSpPr>
        <p:spPr>
          <a:xfrm>
            <a:off x="800100" y="3448050"/>
            <a:ext cx="3429000" cy="266700"/>
          </a:xfrm>
          <a:prstGeom prst="rect">
            <a:avLst/>
          </a:prstGeom>
          <a:noFill/>
          <a:ln w="0">
            <a:noFill/>
          </a:ln>
        </p:spPr>
        <p:txBody>
          <a:bodyPr anchor="t">
            <a:normAutofit/>
          </a:bodyPr>
          <a:lstStyle/>
          <a:p>
            <a:pPr>
              <a:buNone/>
              <a:defRPr sz="1013" b="1">
                <a:solidFill>
                  <a:srgbClr val="C8102E"/>
                </a:solidFill>
                <a:latin typeface="Avenir Next"/>
                <a:ea typeface="Avenir Next"/>
                <a:cs typeface="Avenir Next"/>
              </a:defRPr>
            </a:pPr>
            <a:r>
              <a:rPr sz="1013" b="1">
                <a:solidFill>
                  <a:srgbClr val="C8102E"/>
                </a:solidFill>
                <a:latin typeface="Avenir Next"/>
                <a:ea typeface="Avenir Next"/>
                <a:cs typeface="Avenir Next"/>
              </a:rPr>
              <a:t>Art total</a:t>
            </a:r>
          </a:p>
        </p:txBody>
      </p:sp>
      <p:sp>
        <p:nvSpPr>
          <p:cNvPr id="20" name="Rectangle 19">
            <a:extLst>
              <a:ext uri="{FF2B5EF4-FFF2-40B4-BE49-F238E27FC236}">
                <a16:creationId xmlns:a16="http://schemas.microsoft.com/office/drawing/2014/main" id="{5AC1819E-951B-4B13-BFA0-D8AB136A3C96}"/>
              </a:ext>
            </a:extLst>
          </p:cNvPr>
          <p:cNvSpPr>
            <a:spLocks noGrp="1"/>
          </p:cNvSpPr>
          <p:nvPr/>
        </p:nvSpPr>
        <p:spPr>
          <a:xfrm>
            <a:off x="4762500" y="3448050"/>
            <a:ext cx="1333500" cy="266700"/>
          </a:xfrm>
          <a:prstGeom prst="rect">
            <a:avLst/>
          </a:prstGeom>
          <a:noFill/>
          <a:ln w="0">
            <a:noFill/>
          </a:ln>
        </p:spPr>
        <p:txBody>
          <a:bodyPr anchor="t">
            <a:normAutofit/>
          </a:bodyPr>
          <a:lstStyle/>
          <a:p>
            <a:pPr>
              <a:buNone/>
              <a:defRPr sz="1013" b="1">
                <a:solidFill>
                  <a:srgbClr val="C8102E"/>
                </a:solidFill>
                <a:latin typeface="Avenir Next"/>
                <a:ea typeface="Avenir Next"/>
                <a:cs typeface="Avenir Next"/>
              </a:defRPr>
            </a:pPr>
            <a:r>
              <a:rPr sz="1013" b="1">
                <a:solidFill>
                  <a:srgbClr val="C8102E"/>
                </a:solidFill>
                <a:latin typeface="Avenir Next"/>
                <a:ea typeface="Avenir Next"/>
                <a:cs typeface="Avenir Next"/>
              </a:rPr>
              <a:t>6,000</a:t>
            </a:r>
          </a:p>
        </p:txBody>
      </p:sp>
      <p:sp>
        <p:nvSpPr>
          <p:cNvPr id="21" name="Rectangle 20">
            <a:extLst>
              <a:ext uri="{FF2B5EF4-FFF2-40B4-BE49-F238E27FC236}">
                <a16:creationId xmlns:a16="http://schemas.microsoft.com/office/drawing/2014/main" id="{50C1910D-31B4-4432-80C4-5CAE1745B2BE}"/>
              </a:ext>
            </a:extLst>
          </p:cNvPr>
          <p:cNvSpPr>
            <a:spLocks noGrp="1"/>
          </p:cNvSpPr>
          <p:nvPr/>
        </p:nvSpPr>
        <p:spPr>
          <a:xfrm>
            <a:off x="7143750" y="3448050"/>
            <a:ext cx="1428750" cy="266700"/>
          </a:xfrm>
          <a:prstGeom prst="rect">
            <a:avLst/>
          </a:prstGeom>
          <a:noFill/>
          <a:ln w="0">
            <a:noFill/>
          </a:ln>
        </p:spPr>
        <p:txBody>
          <a:bodyPr anchor="t">
            <a:normAutofit/>
          </a:bodyPr>
          <a:lstStyle/>
          <a:p>
            <a:pPr>
              <a:buNone/>
              <a:defRPr sz="1013" b="1">
                <a:solidFill>
                  <a:srgbClr val="C8102E"/>
                </a:solidFill>
                <a:latin typeface="Avenir Next"/>
                <a:ea typeface="Avenir Next"/>
                <a:cs typeface="Avenir Next"/>
              </a:defRPr>
            </a:pPr>
            <a:r>
              <a:rPr sz="1013" b="1">
                <a:solidFill>
                  <a:srgbClr val="C8102E"/>
                </a:solidFill>
                <a:latin typeface="Avenir Next"/>
                <a:ea typeface="Avenir Next"/>
                <a:cs typeface="Avenir Next"/>
              </a:rPr>
              <a:t>$70,000</a:t>
            </a:r>
          </a:p>
        </p:txBody>
      </p:sp>
      <p:sp>
        <p:nvSpPr>
          <p:cNvPr id="22" name="Rectangle 21">
            <a:extLst>
              <a:ext uri="{FF2B5EF4-FFF2-40B4-BE49-F238E27FC236}">
                <a16:creationId xmlns:a16="http://schemas.microsoft.com/office/drawing/2014/main" id="{4385133E-5D02-42C2-BF83-FB196B78E73C}"/>
              </a:ext>
            </a:extLst>
          </p:cNvPr>
          <p:cNvSpPr>
            <a:spLocks noGrp="1"/>
          </p:cNvSpPr>
          <p:nvPr/>
        </p:nvSpPr>
        <p:spPr>
          <a:xfrm>
            <a:off x="685800" y="4000500"/>
            <a:ext cx="8096250" cy="285750"/>
          </a:xfrm>
          <a:prstGeom prst="rect">
            <a:avLst/>
          </a:prstGeom>
          <a:noFill/>
          <a:ln w="0">
            <a:noFill/>
          </a:ln>
        </p:spPr>
        <p:txBody>
          <a:bodyPr anchor="t">
            <a:normAutofit/>
          </a:bodyPr>
          <a:lstStyle/>
          <a:p>
            <a:pPr>
              <a:buNone/>
              <a:defRPr sz="938" b="0">
                <a:solidFill>
                  <a:srgbClr val="5E6873"/>
                </a:solidFill>
                <a:latin typeface="Avenir Next"/>
                <a:ea typeface="Avenir Next"/>
                <a:cs typeface="Avenir Next"/>
              </a:defRPr>
            </a:pPr>
            <a:r>
              <a:rPr sz="938" b="0">
                <a:solidFill>
                  <a:srgbClr val="5E6873"/>
                </a:solidFill>
                <a:latin typeface="Avenir Next"/>
                <a:ea typeface="Avenir Next"/>
                <a:cs typeface="Avenir Next"/>
              </a:rPr>
              <a:t>A strong result of 10,000 visitors at an average of $12 could produce approximately $120,000.</a:t>
            </a:r>
          </a:p>
        </p:txBody>
      </p:sp>
      <p:sp>
        <p:nvSpPr>
          <p:cNvPr id="23" name="Rectangle 22">
            <a:extLst>
              <a:ext uri="{FF2B5EF4-FFF2-40B4-BE49-F238E27FC236}">
                <a16:creationId xmlns:a16="http://schemas.microsoft.com/office/drawing/2014/main" id="{BFE15B25-CD27-445F-BCAA-AB5183EA0300}"/>
              </a:ext>
            </a:extLst>
          </p:cNvPr>
          <p:cNvSpPr>
            <a:spLocks noGrp="1"/>
          </p:cNvSpPr>
          <p:nvPr/>
        </p:nvSpPr>
        <p:spPr>
          <a:xfrm>
            <a:off x="685800" y="4552950"/>
            <a:ext cx="3333750" cy="209550"/>
          </a:xfrm>
          <a:prstGeom prst="rect">
            <a:avLst/>
          </a:prstGeom>
          <a:noFill/>
          <a:ln w="0">
            <a:noFill/>
          </a:ln>
        </p:spPr>
        <p:txBody>
          <a:bodyPr anchor="t">
            <a:normAutofit/>
          </a:bodyPr>
          <a:lstStyle/>
          <a:p>
            <a:pPr>
              <a:buNone/>
              <a:defRPr sz="750" b="1">
                <a:solidFill>
                  <a:srgbClr val="C8102E"/>
                </a:solidFill>
                <a:latin typeface="Avenir Next"/>
                <a:ea typeface="Avenir Next"/>
                <a:cs typeface="Avenir Next"/>
              </a:defRPr>
            </a:pPr>
            <a:r>
              <a:rPr sz="750" b="1">
                <a:solidFill>
                  <a:srgbClr val="C8102E"/>
                </a:solidFill>
                <a:latin typeface="Avenir Next"/>
                <a:ea typeface="Avenir Next"/>
                <a:cs typeface="Avenir Next"/>
              </a:rPr>
              <a:t>TOP TIER GROSS POTENTIAL</a:t>
            </a:r>
          </a:p>
        </p:txBody>
      </p:sp>
      <p:sp>
        <p:nvSpPr>
          <p:cNvPr id="24" name="Rectangle 23">
            <a:extLst>
              <a:ext uri="{FF2B5EF4-FFF2-40B4-BE49-F238E27FC236}">
                <a16:creationId xmlns:a16="http://schemas.microsoft.com/office/drawing/2014/main" id="{44E465D9-088B-4907-9AC7-3100BE51C134}"/>
              </a:ext>
            </a:extLst>
          </p:cNvPr>
          <p:cNvSpPr>
            <a:spLocks noGrp="1"/>
          </p:cNvSpPr>
          <p:nvPr/>
        </p:nvSpPr>
        <p:spPr>
          <a:xfrm>
            <a:off x="685800" y="4819650"/>
            <a:ext cx="10820400" cy="19050"/>
          </a:xfrm>
          <a:prstGeom prst="rect">
            <a:avLst/>
          </a:prstGeom>
          <a:solidFill>
            <a:srgbClr val="17243A"/>
          </a:solidFill>
          <a:ln w="0">
            <a:solidFill>
              <a:srgbClr val="17243A"/>
            </a:solidFill>
          </a:ln>
        </p:spPr>
        <p:txBody>
          <a:bodyPr/>
          <a:lstStyle/>
          <a:p>
            <a:endParaRPr lang="en-US"/>
          </a:p>
        </p:txBody>
      </p:sp>
      <p:sp>
        <p:nvSpPr>
          <p:cNvPr id="25" name="Rectangle 24">
            <a:extLst>
              <a:ext uri="{FF2B5EF4-FFF2-40B4-BE49-F238E27FC236}">
                <a16:creationId xmlns:a16="http://schemas.microsoft.com/office/drawing/2014/main" id="{37F8DE0B-FC18-4EE7-96A6-A65FE053AF9E}"/>
              </a:ext>
            </a:extLst>
          </p:cNvPr>
          <p:cNvSpPr>
            <a:spLocks noGrp="1"/>
          </p:cNvSpPr>
          <p:nvPr/>
        </p:nvSpPr>
        <p:spPr>
          <a:xfrm>
            <a:off x="685800" y="5000625"/>
            <a:ext cx="4000500" cy="238125"/>
          </a:xfrm>
          <a:prstGeom prst="rect">
            <a:avLst/>
          </a:prstGeom>
          <a:noFill/>
          <a:ln w="0">
            <a:noFill/>
          </a:ln>
        </p:spPr>
        <p:txBody>
          <a:bodyPr anchor="t">
            <a:normAutofit/>
          </a:bodyPr>
          <a:lstStyle/>
          <a:p>
            <a:pPr>
              <a:buNone/>
              <a:defRPr sz="863" b="0">
                <a:solidFill>
                  <a:srgbClr val="17243A"/>
                </a:solidFill>
                <a:latin typeface="Avenir Next"/>
                <a:ea typeface="Avenir Next"/>
                <a:cs typeface="Avenir Next"/>
              </a:defRPr>
            </a:pPr>
            <a:r>
              <a:rPr sz="863" b="0">
                <a:solidFill>
                  <a:srgbClr val="17243A"/>
                </a:solidFill>
                <a:latin typeface="Avenir Next"/>
                <a:ea typeface="Avenir Next"/>
                <a:cs typeface="Avenir Next"/>
              </a:rPr>
              <a:t>Music for America Together</a:t>
            </a:r>
          </a:p>
        </p:txBody>
      </p:sp>
      <p:sp>
        <p:nvSpPr>
          <p:cNvPr id="26" name="Rectangle 25">
            <a:extLst>
              <a:ext uri="{FF2B5EF4-FFF2-40B4-BE49-F238E27FC236}">
                <a16:creationId xmlns:a16="http://schemas.microsoft.com/office/drawing/2014/main" id="{1A02781E-D6C4-4B3F-8297-0363A981FA50}"/>
              </a:ext>
            </a:extLst>
          </p:cNvPr>
          <p:cNvSpPr>
            <a:spLocks noGrp="1"/>
          </p:cNvSpPr>
          <p:nvPr/>
        </p:nvSpPr>
        <p:spPr>
          <a:xfrm>
            <a:off x="4781550" y="5000625"/>
            <a:ext cx="1428750" cy="238125"/>
          </a:xfrm>
          <a:prstGeom prst="rect">
            <a:avLst/>
          </a:prstGeom>
          <a:noFill/>
          <a:ln w="0">
            <a:noFill/>
          </a:ln>
        </p:spPr>
        <p:txBody>
          <a:bodyPr anchor="t">
            <a:normAutofit/>
          </a:bodyPr>
          <a:lstStyle/>
          <a:p>
            <a:pPr>
              <a:buNone/>
              <a:defRPr sz="900" b="1">
                <a:solidFill>
                  <a:srgbClr val="17243A"/>
                </a:solidFill>
                <a:latin typeface="Avenir Next"/>
                <a:ea typeface="Avenir Next"/>
                <a:cs typeface="Avenir Next"/>
              </a:defRPr>
            </a:pPr>
            <a:r>
              <a:rPr sz="900" b="1">
                <a:solidFill>
                  <a:srgbClr val="17243A"/>
                </a:solidFill>
                <a:latin typeface="Avenir Next"/>
                <a:ea typeface="Avenir Next"/>
                <a:cs typeface="Avenir Next"/>
              </a:rPr>
              <a:t>$2,350,000</a:t>
            </a:r>
          </a:p>
        </p:txBody>
      </p:sp>
      <p:sp>
        <p:nvSpPr>
          <p:cNvPr id="27" name="Rectangle 26">
            <a:extLst>
              <a:ext uri="{FF2B5EF4-FFF2-40B4-BE49-F238E27FC236}">
                <a16:creationId xmlns:a16="http://schemas.microsoft.com/office/drawing/2014/main" id="{BF7979C4-D842-4D98-88CA-A011C524B841}"/>
              </a:ext>
            </a:extLst>
          </p:cNvPr>
          <p:cNvSpPr>
            <a:spLocks noGrp="1"/>
          </p:cNvSpPr>
          <p:nvPr/>
        </p:nvSpPr>
        <p:spPr>
          <a:xfrm>
            <a:off x="685800" y="5276850"/>
            <a:ext cx="4000500" cy="238125"/>
          </a:xfrm>
          <a:prstGeom prst="rect">
            <a:avLst/>
          </a:prstGeom>
          <a:noFill/>
          <a:ln w="0">
            <a:noFill/>
          </a:ln>
        </p:spPr>
        <p:txBody>
          <a:bodyPr anchor="t">
            <a:normAutofit/>
          </a:bodyPr>
          <a:lstStyle/>
          <a:p>
            <a:pPr>
              <a:buNone/>
              <a:defRPr sz="863" b="0">
                <a:solidFill>
                  <a:srgbClr val="17243A"/>
                </a:solidFill>
                <a:latin typeface="Avenir Next"/>
                <a:ea typeface="Avenir Next"/>
                <a:cs typeface="Avenir Next"/>
              </a:defRPr>
            </a:pPr>
            <a:r>
              <a:rPr sz="863" b="0">
                <a:solidFill>
                  <a:srgbClr val="17243A"/>
                </a:solidFill>
                <a:latin typeface="Avenir Next"/>
                <a:ea typeface="Avenir Next"/>
                <a:cs typeface="Avenir Next"/>
              </a:rPr>
              <a:t>The American Table</a:t>
            </a:r>
          </a:p>
        </p:txBody>
      </p:sp>
      <p:sp>
        <p:nvSpPr>
          <p:cNvPr id="28" name="Rectangle 27">
            <a:extLst>
              <a:ext uri="{FF2B5EF4-FFF2-40B4-BE49-F238E27FC236}">
                <a16:creationId xmlns:a16="http://schemas.microsoft.com/office/drawing/2014/main" id="{9F00DC7E-0237-4D63-8E75-839D9E3DCB35}"/>
              </a:ext>
            </a:extLst>
          </p:cNvPr>
          <p:cNvSpPr>
            <a:spLocks noGrp="1"/>
          </p:cNvSpPr>
          <p:nvPr/>
        </p:nvSpPr>
        <p:spPr>
          <a:xfrm>
            <a:off x="4781550" y="5276850"/>
            <a:ext cx="1428750" cy="238125"/>
          </a:xfrm>
          <a:prstGeom prst="rect">
            <a:avLst/>
          </a:prstGeom>
          <a:noFill/>
          <a:ln w="0">
            <a:noFill/>
          </a:ln>
        </p:spPr>
        <p:txBody>
          <a:bodyPr anchor="t">
            <a:normAutofit/>
          </a:bodyPr>
          <a:lstStyle/>
          <a:p>
            <a:pPr>
              <a:buNone/>
              <a:defRPr sz="900" b="1">
                <a:solidFill>
                  <a:srgbClr val="17243A"/>
                </a:solidFill>
                <a:latin typeface="Avenir Next"/>
                <a:ea typeface="Avenir Next"/>
                <a:cs typeface="Avenir Next"/>
              </a:defRPr>
            </a:pPr>
            <a:r>
              <a:rPr sz="900" b="1">
                <a:solidFill>
                  <a:srgbClr val="17243A"/>
                </a:solidFill>
                <a:latin typeface="Avenir Next"/>
                <a:ea typeface="Avenir Next"/>
                <a:cs typeface="Avenir Next"/>
              </a:rPr>
              <a:t>$1,550,000</a:t>
            </a:r>
          </a:p>
        </p:txBody>
      </p:sp>
      <p:sp>
        <p:nvSpPr>
          <p:cNvPr id="29" name="Rectangle 28">
            <a:extLst>
              <a:ext uri="{FF2B5EF4-FFF2-40B4-BE49-F238E27FC236}">
                <a16:creationId xmlns:a16="http://schemas.microsoft.com/office/drawing/2014/main" id="{A055F29A-63AF-4E49-8003-F3ED865B461B}"/>
              </a:ext>
            </a:extLst>
          </p:cNvPr>
          <p:cNvSpPr>
            <a:spLocks noGrp="1"/>
          </p:cNvSpPr>
          <p:nvPr/>
        </p:nvSpPr>
        <p:spPr>
          <a:xfrm>
            <a:off x="685800" y="5553075"/>
            <a:ext cx="4000500" cy="238125"/>
          </a:xfrm>
          <a:prstGeom prst="rect">
            <a:avLst/>
          </a:prstGeom>
          <a:noFill/>
          <a:ln w="0">
            <a:noFill/>
          </a:ln>
        </p:spPr>
        <p:txBody>
          <a:bodyPr anchor="t">
            <a:normAutofit/>
          </a:bodyPr>
          <a:lstStyle/>
          <a:p>
            <a:pPr>
              <a:buNone/>
              <a:defRPr sz="863" b="0">
                <a:solidFill>
                  <a:srgbClr val="17243A"/>
                </a:solidFill>
                <a:latin typeface="Avenir Next"/>
                <a:ea typeface="Avenir Next"/>
                <a:cs typeface="Avenir Next"/>
              </a:defRPr>
            </a:pPr>
            <a:r>
              <a:rPr sz="863" b="0">
                <a:solidFill>
                  <a:srgbClr val="17243A"/>
                </a:solidFill>
                <a:latin typeface="Avenir Next"/>
                <a:ea typeface="Avenir Next"/>
                <a:cs typeface="Avenir Next"/>
              </a:rPr>
              <a:t>Kitchen Table Conversations</a:t>
            </a:r>
          </a:p>
        </p:txBody>
      </p:sp>
      <p:sp>
        <p:nvSpPr>
          <p:cNvPr id="30" name="Rectangle 29">
            <a:extLst>
              <a:ext uri="{FF2B5EF4-FFF2-40B4-BE49-F238E27FC236}">
                <a16:creationId xmlns:a16="http://schemas.microsoft.com/office/drawing/2014/main" id="{C3364781-9F5D-42AD-9338-0F9323C5DFB3}"/>
              </a:ext>
            </a:extLst>
          </p:cNvPr>
          <p:cNvSpPr>
            <a:spLocks noGrp="1"/>
          </p:cNvSpPr>
          <p:nvPr/>
        </p:nvSpPr>
        <p:spPr>
          <a:xfrm>
            <a:off x="4781550" y="5553075"/>
            <a:ext cx="1428750" cy="238125"/>
          </a:xfrm>
          <a:prstGeom prst="rect">
            <a:avLst/>
          </a:prstGeom>
          <a:noFill/>
          <a:ln w="0">
            <a:noFill/>
          </a:ln>
        </p:spPr>
        <p:txBody>
          <a:bodyPr anchor="t">
            <a:normAutofit/>
          </a:bodyPr>
          <a:lstStyle/>
          <a:p>
            <a:pPr>
              <a:buNone/>
              <a:defRPr sz="900" b="1">
                <a:solidFill>
                  <a:srgbClr val="17243A"/>
                </a:solidFill>
                <a:latin typeface="Avenir Next"/>
                <a:ea typeface="Avenir Next"/>
                <a:cs typeface="Avenir Next"/>
              </a:defRPr>
            </a:pPr>
            <a:r>
              <a:rPr sz="900" b="1">
                <a:solidFill>
                  <a:srgbClr val="17243A"/>
                </a:solidFill>
                <a:latin typeface="Avenir Next"/>
                <a:ea typeface="Avenir Next"/>
                <a:cs typeface="Avenir Next"/>
              </a:rPr>
              <a:t>$685,000</a:t>
            </a:r>
          </a:p>
        </p:txBody>
      </p:sp>
      <p:sp>
        <p:nvSpPr>
          <p:cNvPr id="31" name="Rectangle 30">
            <a:extLst>
              <a:ext uri="{FF2B5EF4-FFF2-40B4-BE49-F238E27FC236}">
                <a16:creationId xmlns:a16="http://schemas.microsoft.com/office/drawing/2014/main" id="{7496F6B0-BFD1-45B3-BAE0-A718FA0CB7C3}"/>
              </a:ext>
            </a:extLst>
          </p:cNvPr>
          <p:cNvSpPr>
            <a:spLocks noGrp="1"/>
          </p:cNvSpPr>
          <p:nvPr/>
        </p:nvSpPr>
        <p:spPr>
          <a:xfrm>
            <a:off x="685800" y="5829300"/>
            <a:ext cx="4000500" cy="238125"/>
          </a:xfrm>
          <a:prstGeom prst="rect">
            <a:avLst/>
          </a:prstGeom>
          <a:noFill/>
          <a:ln w="0">
            <a:noFill/>
          </a:ln>
        </p:spPr>
        <p:txBody>
          <a:bodyPr anchor="t">
            <a:normAutofit/>
          </a:bodyPr>
          <a:lstStyle/>
          <a:p>
            <a:pPr>
              <a:buNone/>
              <a:defRPr sz="863" b="0">
                <a:solidFill>
                  <a:srgbClr val="17243A"/>
                </a:solidFill>
                <a:latin typeface="Avenir Next"/>
                <a:ea typeface="Avenir Next"/>
                <a:cs typeface="Avenir Next"/>
              </a:defRPr>
            </a:pPr>
            <a:r>
              <a:rPr sz="863" b="0">
                <a:solidFill>
                  <a:srgbClr val="17243A"/>
                </a:solidFill>
                <a:latin typeface="Avenir Next"/>
                <a:ea typeface="Avenir Next"/>
                <a:cs typeface="Avenir Next"/>
              </a:rPr>
              <a:t>HAP and NO WAR</a:t>
            </a:r>
          </a:p>
        </p:txBody>
      </p:sp>
      <p:sp>
        <p:nvSpPr>
          <p:cNvPr id="32" name="Rectangle 31">
            <a:extLst>
              <a:ext uri="{FF2B5EF4-FFF2-40B4-BE49-F238E27FC236}">
                <a16:creationId xmlns:a16="http://schemas.microsoft.com/office/drawing/2014/main" id="{CF671668-EBA1-46D5-9144-BCFB460D28B1}"/>
              </a:ext>
            </a:extLst>
          </p:cNvPr>
          <p:cNvSpPr>
            <a:spLocks noGrp="1"/>
          </p:cNvSpPr>
          <p:nvPr/>
        </p:nvSpPr>
        <p:spPr>
          <a:xfrm>
            <a:off x="4781550" y="5829300"/>
            <a:ext cx="1428750" cy="238125"/>
          </a:xfrm>
          <a:prstGeom prst="rect">
            <a:avLst/>
          </a:prstGeom>
          <a:noFill/>
          <a:ln w="0">
            <a:noFill/>
          </a:ln>
        </p:spPr>
        <p:txBody>
          <a:bodyPr anchor="t">
            <a:normAutofit/>
          </a:bodyPr>
          <a:lstStyle/>
          <a:p>
            <a:pPr>
              <a:buNone/>
              <a:defRPr sz="900" b="1">
                <a:solidFill>
                  <a:srgbClr val="17243A"/>
                </a:solidFill>
                <a:latin typeface="Avenir Next"/>
                <a:ea typeface="Avenir Next"/>
                <a:cs typeface="Avenir Next"/>
              </a:defRPr>
            </a:pPr>
            <a:r>
              <a:rPr sz="900" b="1">
                <a:solidFill>
                  <a:srgbClr val="17243A"/>
                </a:solidFill>
                <a:latin typeface="Avenir Next"/>
                <a:ea typeface="Avenir Next"/>
                <a:cs typeface="Avenir Next"/>
              </a:rPr>
              <a:t>$70,000</a:t>
            </a:r>
          </a:p>
        </p:txBody>
      </p:sp>
      <p:sp>
        <p:nvSpPr>
          <p:cNvPr id="33" name="Rectangle 32">
            <a:extLst>
              <a:ext uri="{FF2B5EF4-FFF2-40B4-BE49-F238E27FC236}">
                <a16:creationId xmlns:a16="http://schemas.microsoft.com/office/drawing/2014/main" id="{DEDD9529-54B6-4E82-85EC-F38932F1D24A}"/>
              </a:ext>
            </a:extLst>
          </p:cNvPr>
          <p:cNvSpPr>
            <a:spLocks noGrp="1"/>
          </p:cNvSpPr>
          <p:nvPr/>
        </p:nvSpPr>
        <p:spPr>
          <a:xfrm>
            <a:off x="6334125" y="5000625"/>
            <a:ext cx="3714750" cy="238125"/>
          </a:xfrm>
          <a:prstGeom prst="rect">
            <a:avLst/>
          </a:prstGeom>
          <a:noFill/>
          <a:ln w="0">
            <a:noFill/>
          </a:ln>
        </p:spPr>
        <p:txBody>
          <a:bodyPr anchor="t">
            <a:normAutofit/>
          </a:bodyPr>
          <a:lstStyle/>
          <a:p>
            <a:pPr>
              <a:buNone/>
              <a:defRPr sz="863" b="1">
                <a:solidFill>
                  <a:srgbClr val="17243A"/>
                </a:solidFill>
                <a:latin typeface="Avenir Next"/>
                <a:ea typeface="Avenir Next"/>
                <a:cs typeface="Avenir Next"/>
              </a:defRPr>
            </a:pPr>
            <a:r>
              <a:rPr sz="863" b="1">
                <a:solidFill>
                  <a:srgbClr val="17243A"/>
                </a:solidFill>
                <a:latin typeface="Avenir Next"/>
                <a:ea typeface="Avenir Next"/>
                <a:cs typeface="Avenir Next"/>
              </a:rPr>
              <a:t>Estimated ticket revenue</a:t>
            </a:r>
          </a:p>
        </p:txBody>
      </p:sp>
      <p:sp>
        <p:nvSpPr>
          <p:cNvPr id="34" name="Rectangle 33">
            <a:extLst>
              <a:ext uri="{FF2B5EF4-FFF2-40B4-BE49-F238E27FC236}">
                <a16:creationId xmlns:a16="http://schemas.microsoft.com/office/drawing/2014/main" id="{4D2D39AA-CBAB-49FC-9DB1-818323139452}"/>
              </a:ext>
            </a:extLst>
          </p:cNvPr>
          <p:cNvSpPr>
            <a:spLocks noGrp="1"/>
          </p:cNvSpPr>
          <p:nvPr/>
        </p:nvSpPr>
        <p:spPr>
          <a:xfrm>
            <a:off x="10144125" y="5000625"/>
            <a:ext cx="1428750" cy="238125"/>
          </a:xfrm>
          <a:prstGeom prst="rect">
            <a:avLst/>
          </a:prstGeom>
          <a:noFill/>
          <a:ln w="0">
            <a:noFill/>
          </a:ln>
        </p:spPr>
        <p:txBody>
          <a:bodyPr anchor="t">
            <a:normAutofit/>
          </a:bodyPr>
          <a:lstStyle/>
          <a:p>
            <a:pPr>
              <a:buNone/>
              <a:defRPr sz="900" b="1">
                <a:solidFill>
                  <a:srgbClr val="17243A"/>
                </a:solidFill>
                <a:latin typeface="Avenir Next"/>
                <a:ea typeface="Avenir Next"/>
                <a:cs typeface="Avenir Next"/>
              </a:defRPr>
            </a:pPr>
            <a:r>
              <a:rPr sz="900" b="1">
                <a:solidFill>
                  <a:srgbClr val="17243A"/>
                </a:solidFill>
                <a:latin typeface="Avenir Next"/>
                <a:ea typeface="Avenir Next"/>
                <a:cs typeface="Avenir Next"/>
              </a:rPr>
              <a:t>$4,655,000</a:t>
            </a:r>
          </a:p>
        </p:txBody>
      </p:sp>
      <p:sp>
        <p:nvSpPr>
          <p:cNvPr id="35" name="Rectangle 34">
            <a:extLst>
              <a:ext uri="{FF2B5EF4-FFF2-40B4-BE49-F238E27FC236}">
                <a16:creationId xmlns:a16="http://schemas.microsoft.com/office/drawing/2014/main" id="{E6B4D2A9-4393-4C29-9F0A-D182CA4454FA}"/>
              </a:ext>
            </a:extLst>
          </p:cNvPr>
          <p:cNvSpPr>
            <a:spLocks noGrp="1"/>
          </p:cNvSpPr>
          <p:nvPr/>
        </p:nvSpPr>
        <p:spPr>
          <a:xfrm>
            <a:off x="6334125" y="5362575"/>
            <a:ext cx="3714750" cy="238125"/>
          </a:xfrm>
          <a:prstGeom prst="rect">
            <a:avLst/>
          </a:prstGeom>
          <a:noFill/>
          <a:ln w="0">
            <a:noFill/>
          </a:ln>
        </p:spPr>
        <p:txBody>
          <a:bodyPr anchor="t">
            <a:normAutofit/>
          </a:bodyPr>
          <a:lstStyle/>
          <a:p>
            <a:pPr>
              <a:buNone/>
              <a:defRPr sz="863" b="1">
                <a:solidFill>
                  <a:srgbClr val="17243A"/>
                </a:solidFill>
                <a:latin typeface="Avenir Next"/>
                <a:ea typeface="Avenir Next"/>
                <a:cs typeface="Avenir Next"/>
              </a:defRPr>
            </a:pPr>
            <a:r>
              <a:rPr sz="863" b="1">
                <a:solidFill>
                  <a:srgbClr val="17243A"/>
                </a:solidFill>
                <a:latin typeface="Avenir Next"/>
                <a:ea typeface="Avenir Next"/>
                <a:cs typeface="Avenir Next"/>
              </a:rPr>
              <a:t>Presenting Sponsor</a:t>
            </a:r>
          </a:p>
        </p:txBody>
      </p:sp>
      <p:sp>
        <p:nvSpPr>
          <p:cNvPr id="36" name="Rectangle 35">
            <a:extLst>
              <a:ext uri="{FF2B5EF4-FFF2-40B4-BE49-F238E27FC236}">
                <a16:creationId xmlns:a16="http://schemas.microsoft.com/office/drawing/2014/main" id="{13D47B61-5F3B-4B38-B8F8-3CBFB8BFA5B7}"/>
              </a:ext>
            </a:extLst>
          </p:cNvPr>
          <p:cNvSpPr>
            <a:spLocks noGrp="1"/>
          </p:cNvSpPr>
          <p:nvPr/>
        </p:nvSpPr>
        <p:spPr>
          <a:xfrm>
            <a:off x="10144125" y="5362575"/>
            <a:ext cx="1428750" cy="238125"/>
          </a:xfrm>
          <a:prstGeom prst="rect">
            <a:avLst/>
          </a:prstGeom>
          <a:noFill/>
          <a:ln w="0">
            <a:noFill/>
          </a:ln>
        </p:spPr>
        <p:txBody>
          <a:bodyPr anchor="t">
            <a:normAutofit fontScale="100000"/>
          </a:bodyPr>
          <a:lstStyle/>
          <a:p>
            <a:pPr>
              <a:buNone/>
              <a:defRPr sz="900" b="1">
                <a:solidFill>
                  <a:srgbClr val="17243A"/>
                </a:solidFill>
                <a:latin typeface="Avenir Next"/>
                <a:ea typeface="Avenir Next"/>
                <a:cs typeface="Avenir Next"/>
              </a:defRPr>
            </a:pPr>
            <a:r>
              <a:rPr sz="900" b="1">
                <a:solidFill>
                  <a:srgbClr val="17243A"/>
                </a:solidFill>
                <a:latin typeface="Avenir Next"/>
                <a:ea typeface="Avenir Next"/>
                <a:cs typeface="Avenir Next"/>
              </a:rPr>
              <a:t>$600,000</a:t>
            </a:r>
          </a:p>
        </p:txBody>
      </p:sp>
      <p:sp>
        <p:nvSpPr>
          <p:cNvPr id="37" name="Rectangle 36">
            <a:extLst>
              <a:ext uri="{FF2B5EF4-FFF2-40B4-BE49-F238E27FC236}">
                <a16:creationId xmlns:a16="http://schemas.microsoft.com/office/drawing/2014/main" id="{65D335AD-A049-4ECA-9017-C58796E3707B}"/>
              </a:ext>
            </a:extLst>
          </p:cNvPr>
          <p:cNvSpPr>
            <a:spLocks noGrp="1"/>
          </p:cNvSpPr>
          <p:nvPr/>
        </p:nvSpPr>
        <p:spPr>
          <a:xfrm>
            <a:off x="6334125" y="5724525"/>
            <a:ext cx="3714750" cy="238125"/>
          </a:xfrm>
          <a:prstGeom prst="rect">
            <a:avLst/>
          </a:prstGeom>
          <a:noFill/>
          <a:ln w="0">
            <a:noFill/>
          </a:ln>
        </p:spPr>
        <p:txBody>
          <a:bodyPr anchor="t">
            <a:normAutofit/>
          </a:bodyPr>
          <a:lstStyle/>
          <a:p>
            <a:pPr>
              <a:buNone/>
              <a:defRPr sz="863" b="1">
                <a:solidFill>
                  <a:srgbClr val="17243A"/>
                </a:solidFill>
                <a:latin typeface="Avenir Next"/>
                <a:ea typeface="Avenir Next"/>
                <a:cs typeface="Avenir Next"/>
              </a:defRPr>
            </a:pPr>
            <a:r>
              <a:rPr sz="863" b="1">
                <a:solidFill>
                  <a:srgbClr val="17243A"/>
                </a:solidFill>
                <a:latin typeface="Avenir Next"/>
                <a:ea typeface="Avenir Next"/>
                <a:cs typeface="Avenir Next"/>
              </a:rPr>
              <a:t>Combined ticket and sponsor revenue</a:t>
            </a:r>
          </a:p>
        </p:txBody>
      </p:sp>
      <p:sp>
        <p:nvSpPr>
          <p:cNvPr id="38" name="Rectangle 37">
            <a:extLst>
              <a:ext uri="{FF2B5EF4-FFF2-40B4-BE49-F238E27FC236}">
                <a16:creationId xmlns:a16="http://schemas.microsoft.com/office/drawing/2014/main" id="{C87C9AA2-626C-468A-A390-230D46FA403C}"/>
              </a:ext>
            </a:extLst>
          </p:cNvPr>
          <p:cNvSpPr>
            <a:spLocks noGrp="1"/>
          </p:cNvSpPr>
          <p:nvPr/>
        </p:nvSpPr>
        <p:spPr>
          <a:xfrm>
            <a:off x="10144125" y="5724525"/>
            <a:ext cx="1428750" cy="238125"/>
          </a:xfrm>
          <a:prstGeom prst="rect">
            <a:avLst/>
          </a:prstGeom>
          <a:noFill/>
          <a:ln w="0">
            <a:noFill/>
          </a:ln>
        </p:spPr>
        <p:txBody>
          <a:bodyPr anchor="t">
            <a:normAutofit fontScale="100000"/>
          </a:bodyPr>
          <a:lstStyle/>
          <a:p>
            <a:pPr>
              <a:buNone/>
              <a:defRPr sz="900" b="1">
                <a:solidFill>
                  <a:srgbClr val="C8102E"/>
                </a:solidFill>
                <a:latin typeface="Avenir Next"/>
                <a:ea typeface="Avenir Next"/>
                <a:cs typeface="Avenir Next"/>
              </a:defRPr>
            </a:pPr>
            <a:r>
              <a:rPr sz="900" b="1">
                <a:solidFill>
                  <a:srgbClr val="C8102E"/>
                </a:solidFill>
                <a:latin typeface="Avenir Next"/>
                <a:ea typeface="Avenir Next"/>
                <a:cs typeface="Avenir Next"/>
              </a:rPr>
              <a:t>$5,255,000</a:t>
            </a:r>
          </a:p>
        </p:txBody>
      </p:sp>
    </p:spTree>
    <p:extLst>
      <p:ext uri="{BB962C8B-B14F-4D97-AF65-F5344CB8AC3E}">
        <p14:creationId xmlns:p14="http://schemas.microsoft.com/office/powerpoint/2010/main" val="692802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F64E465-D315-4C3F-9267-966C3F3C79EB}"/>
              </a:ext>
            </a:extLst>
          </p:cNvPr>
          <p:cNvSpPr>
            <a:spLocks noGrp="1"/>
          </p:cNvSpPr>
          <p:nvPr/>
        </p:nvSpPr>
        <p:spPr>
          <a:xfrm>
            <a:off x="685800" y="495300"/>
            <a:ext cx="2857500" cy="228600"/>
          </a:xfrm>
          <a:prstGeom prst="rect">
            <a:avLst/>
          </a:prstGeom>
          <a:noFill/>
          <a:ln w="0">
            <a:noFill/>
          </a:ln>
        </p:spPr>
        <p:txBody>
          <a:bodyPr anchor="t">
            <a:normAutofit/>
          </a:bodyPr>
          <a:lstStyle/>
          <a:p>
            <a:pPr>
              <a:defRPr sz="788" b="1">
                <a:solidFill>
                  <a:srgbClr val="C8102E"/>
                </a:solidFill>
                <a:latin typeface="Avenir Next"/>
                <a:ea typeface="Avenir Next"/>
                <a:cs typeface="Avenir Next"/>
              </a:defRPr>
            </a:pPr>
            <a:r>
              <a:rPr sz="788" b="1">
                <a:solidFill>
                  <a:srgbClr val="C8102E"/>
                </a:solidFill>
                <a:latin typeface="Avenir Next"/>
                <a:ea typeface="Avenir Next"/>
                <a:cs typeface="Avenir Next"/>
              </a:rPr>
              <a:t>NEXT STEPS</a:t>
            </a:r>
          </a:p>
        </p:txBody>
      </p:sp>
      <p:sp>
        <p:nvSpPr>
          <p:cNvPr id="2" name="Rectangle 1">
            <a:extLst>
              <a:ext uri="{FF2B5EF4-FFF2-40B4-BE49-F238E27FC236}">
                <a16:creationId xmlns:a16="http://schemas.microsoft.com/office/drawing/2014/main" id="{1C82BC62-EF09-46B7-9CBB-87B2CE83FF25}"/>
              </a:ext>
            </a:extLst>
          </p:cNvPr>
          <p:cNvSpPr>
            <a:spLocks noGrp="1"/>
          </p:cNvSpPr>
          <p:nvPr/>
        </p:nvSpPr>
        <p:spPr>
          <a:xfrm>
            <a:off x="685800" y="742950"/>
            <a:ext cx="9810750" cy="476250"/>
          </a:xfrm>
          <a:prstGeom prst="rect">
            <a:avLst/>
          </a:prstGeom>
          <a:noFill/>
          <a:ln w="0">
            <a:noFill/>
          </a:ln>
        </p:spPr>
        <p:txBody>
          <a:bodyPr anchor="t">
            <a:normAutofit/>
          </a:bodyPr>
          <a:lstStyle/>
          <a:p>
            <a:pPr>
              <a:defRPr sz="1913" b="1">
                <a:solidFill>
                  <a:srgbClr val="17243A"/>
                </a:solidFill>
                <a:latin typeface="Avenir Next"/>
                <a:ea typeface="Avenir Next"/>
                <a:cs typeface="Avenir Next"/>
              </a:defRPr>
            </a:pPr>
            <a:r>
              <a:rPr sz="1913" b="1">
                <a:solidFill>
                  <a:srgbClr val="17243A"/>
                </a:solidFill>
                <a:latin typeface="Avenir Next"/>
                <a:ea typeface="Avenir Next"/>
                <a:cs typeface="Avenir Next"/>
              </a:rPr>
              <a:t>Immediate decisions and what comes next</a:t>
            </a:r>
          </a:p>
        </p:txBody>
      </p:sp>
      <p:sp>
        <p:nvSpPr>
          <p:cNvPr id="3" name="Rectangle 2">
            <a:extLst>
              <a:ext uri="{FF2B5EF4-FFF2-40B4-BE49-F238E27FC236}">
                <a16:creationId xmlns:a16="http://schemas.microsoft.com/office/drawing/2014/main" id="{9F1C085F-A893-487F-8DBE-288413DC6258}"/>
              </a:ext>
            </a:extLst>
          </p:cNvPr>
          <p:cNvSpPr>
            <a:spLocks noGrp="1"/>
          </p:cNvSpPr>
          <p:nvPr/>
        </p:nvSpPr>
        <p:spPr>
          <a:xfrm>
            <a:off x="685800" y="1314450"/>
            <a:ext cx="10820400" cy="19050"/>
          </a:xfrm>
          <a:prstGeom prst="rect">
            <a:avLst/>
          </a:prstGeom>
          <a:solidFill>
            <a:srgbClr val="C9D1D9"/>
          </a:solidFill>
          <a:ln w="0">
            <a:solidFill>
              <a:srgbClr val="C9D1D9"/>
            </a:solidFill>
          </a:ln>
        </p:spPr>
        <p:txBody>
          <a:bodyPr/>
          <a:lstStyle/>
          <a:p>
            <a:endParaRPr lang="en-US"/>
          </a:p>
        </p:txBody>
      </p:sp>
      <p:sp>
        <p:nvSpPr>
          <p:cNvPr id="4" name="Rectangle 3">
            <a:extLst>
              <a:ext uri="{FF2B5EF4-FFF2-40B4-BE49-F238E27FC236}">
                <a16:creationId xmlns:a16="http://schemas.microsoft.com/office/drawing/2014/main" id="{E02291B2-1BA3-454E-AD05-BBEF2B8F742A}"/>
              </a:ext>
            </a:extLst>
          </p:cNvPr>
          <p:cNvSpPr>
            <a:spLocks noGrp="1"/>
          </p:cNvSpPr>
          <p:nvPr/>
        </p:nvSpPr>
        <p:spPr>
          <a:xfrm>
            <a:off x="11125200" y="495300"/>
            <a:ext cx="381000" cy="190500"/>
          </a:xfrm>
          <a:prstGeom prst="rect">
            <a:avLst/>
          </a:prstGeom>
          <a:noFill/>
          <a:ln w="0">
            <a:noFill/>
          </a:ln>
        </p:spPr>
        <p:txBody>
          <a:bodyPr anchor="t">
            <a:normAutofit fontScale="82487"/>
          </a:bodyPr>
          <a:lstStyle/>
          <a:p>
            <a:pPr>
              <a:buNone/>
              <a:defRPr sz="788" b="1">
                <a:solidFill>
                  <a:srgbClr val="5E6873"/>
                </a:solidFill>
                <a:latin typeface="Avenir Next"/>
                <a:ea typeface="Avenir Next"/>
                <a:cs typeface="Avenir Next"/>
              </a:defRPr>
            </a:pPr>
            <a:r>
              <a:rPr sz="788" b="1">
                <a:solidFill>
                  <a:srgbClr val="5E6873"/>
                </a:solidFill>
                <a:latin typeface="Avenir Next"/>
                <a:ea typeface="Avenir Next"/>
                <a:cs typeface="Avenir Next"/>
              </a:rPr>
              <a:t>35</a:t>
            </a:r>
          </a:p>
        </p:txBody>
      </p:sp>
      <p:sp>
        <p:nvSpPr>
          <p:cNvPr id="5" name="Rectangle 4">
            <a:extLst>
              <a:ext uri="{FF2B5EF4-FFF2-40B4-BE49-F238E27FC236}">
                <a16:creationId xmlns:a16="http://schemas.microsoft.com/office/drawing/2014/main" id="{5CBB5EBE-BD9D-4A5D-85EE-CA64BED1D5A0}"/>
              </a:ext>
            </a:extLst>
          </p:cNvPr>
          <p:cNvSpPr>
            <a:spLocks noGrp="1"/>
          </p:cNvSpPr>
          <p:nvPr/>
        </p:nvSpPr>
        <p:spPr>
          <a:xfrm>
            <a:off x="685800" y="6477000"/>
            <a:ext cx="1238250" cy="152400"/>
          </a:xfrm>
          <a:prstGeom prst="rect">
            <a:avLst/>
          </a:prstGeom>
          <a:noFill/>
          <a:ln w="0">
            <a:noFill/>
          </a:ln>
        </p:spPr>
        <p:txBody>
          <a:bodyPr anchor="t">
            <a:normAutofit fontScale="66667"/>
          </a:bodyPr>
          <a:lstStyle/>
          <a:p>
            <a:pPr>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WORKING DRAFT</a:t>
            </a:r>
          </a:p>
        </p:txBody>
      </p:sp>
      <p:sp>
        <p:nvSpPr>
          <p:cNvPr id="6" name="Rectangle 5">
            <a:extLst>
              <a:ext uri="{FF2B5EF4-FFF2-40B4-BE49-F238E27FC236}">
                <a16:creationId xmlns:a16="http://schemas.microsoft.com/office/drawing/2014/main" id="{AC9CB5B7-E68B-4F44-8FEB-1FB86B8DB0A0}"/>
              </a:ext>
            </a:extLst>
          </p:cNvPr>
          <p:cNvSpPr>
            <a:spLocks noGrp="1"/>
          </p:cNvSpPr>
          <p:nvPr/>
        </p:nvSpPr>
        <p:spPr>
          <a:xfrm>
            <a:off x="10287000" y="6477000"/>
            <a:ext cx="1219200" cy="152400"/>
          </a:xfrm>
          <a:prstGeom prst="rect">
            <a:avLst/>
          </a:prstGeom>
          <a:noFill/>
          <a:ln w="0">
            <a:noFill/>
          </a:ln>
        </p:spPr>
        <p:txBody>
          <a:bodyPr anchor="t">
            <a:normAutofit fontScale="66667"/>
          </a:bodyPr>
          <a:lstStyle/>
          <a:p>
            <a:pPr>
              <a:defRPr sz="600" b="0">
                <a:solidFill>
                  <a:srgbClr val="5E6873"/>
                </a:solidFill>
                <a:latin typeface="Avenir Next"/>
                <a:ea typeface="Avenir Next"/>
                <a:cs typeface="Avenir Next"/>
              </a:defRPr>
            </a:pPr>
            <a:r>
              <a:rPr sz="600" b="0">
                <a:solidFill>
                  <a:srgbClr val="5E6873"/>
                </a:solidFill>
                <a:latin typeface="Avenir Next"/>
                <a:ea typeface="Avenir Next"/>
                <a:cs typeface="Avenir Next"/>
              </a:rPr>
              <a:t>AMERICA TOGETHER</a:t>
            </a:r>
          </a:p>
        </p:txBody>
      </p:sp>
      <p:sp>
        <p:nvSpPr>
          <p:cNvPr id="7" name="Rectangle 6">
            <a:extLst>
              <a:ext uri="{FF2B5EF4-FFF2-40B4-BE49-F238E27FC236}">
                <a16:creationId xmlns:a16="http://schemas.microsoft.com/office/drawing/2014/main" id="{C5ACD8D3-CE7A-4A4D-9754-9D8358E50013}"/>
              </a:ext>
            </a:extLst>
          </p:cNvPr>
          <p:cNvSpPr>
            <a:spLocks noGrp="1"/>
          </p:cNvSpPr>
          <p:nvPr/>
        </p:nvSpPr>
        <p:spPr>
          <a:xfrm>
            <a:off x="685800" y="1600200"/>
            <a:ext cx="10820400" cy="266700"/>
          </a:xfrm>
          <a:prstGeom prst="rect">
            <a:avLst/>
          </a:prstGeom>
          <a:noFill/>
          <a:ln w="0">
            <a:noFill/>
          </a:ln>
        </p:spPr>
        <p:txBody>
          <a:bodyPr anchor="t">
            <a:normAutofit fontScale="100000"/>
          </a:bodyPr>
          <a:lstStyle/>
          <a:p>
            <a:pPr>
              <a:buNone/>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DALLAS OUTREACH APPROVAL REQUEST</a:t>
            </a:r>
          </a:p>
        </p:txBody>
      </p:sp>
      <p:sp>
        <p:nvSpPr>
          <p:cNvPr id="8" name="Rectangle 7">
            <a:extLst>
              <a:ext uri="{FF2B5EF4-FFF2-40B4-BE49-F238E27FC236}">
                <a16:creationId xmlns:a16="http://schemas.microsoft.com/office/drawing/2014/main" id="{2D88B7E9-FDE6-4ECA-B517-32742B95D320}"/>
              </a:ext>
            </a:extLst>
          </p:cNvPr>
          <p:cNvSpPr>
            <a:spLocks noGrp="1"/>
          </p:cNvSpPr>
          <p:nvPr/>
        </p:nvSpPr>
        <p:spPr>
          <a:xfrm>
            <a:off x="800100" y="2095500"/>
            <a:ext cx="523875" cy="266700"/>
          </a:xfrm>
          <a:prstGeom prst="rect">
            <a:avLst/>
          </a:prstGeom>
          <a:noFill/>
          <a:ln w="0">
            <a:noFill/>
          </a:ln>
        </p:spPr>
        <p:txBody>
          <a:bodyPr anchor="t">
            <a:normAutofit fontScale="85185"/>
          </a:bodyPr>
          <a:lstStyle/>
          <a:p>
            <a:pPr>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01</a:t>
            </a:r>
          </a:p>
        </p:txBody>
      </p:sp>
      <p:sp>
        <p:nvSpPr>
          <p:cNvPr id="9" name="Rectangle 8">
            <a:extLst>
              <a:ext uri="{FF2B5EF4-FFF2-40B4-BE49-F238E27FC236}">
                <a16:creationId xmlns:a16="http://schemas.microsoft.com/office/drawing/2014/main" id="{F99D6B54-582E-4A5D-A967-399BFFB63FA1}"/>
              </a:ext>
            </a:extLst>
          </p:cNvPr>
          <p:cNvSpPr>
            <a:spLocks noGrp="1"/>
          </p:cNvSpPr>
          <p:nvPr/>
        </p:nvSpPr>
        <p:spPr>
          <a:xfrm>
            <a:off x="1504950" y="2095500"/>
            <a:ext cx="2476500" cy="285750"/>
          </a:xfrm>
          <a:prstGeom prst="rect">
            <a:avLst/>
          </a:prstGeom>
          <a:noFill/>
          <a:ln w="0">
            <a:noFill/>
          </a:ln>
        </p:spPr>
        <p:txBody>
          <a:bodyPr anchor="t">
            <a:normAutofit fontScale="100000"/>
          </a:bodyPr>
          <a:lstStyle/>
          <a:p>
            <a:pPr>
              <a:buNone/>
              <a:defRPr sz="1200" b="1">
                <a:solidFill>
                  <a:srgbClr val="002D62"/>
                </a:solidFill>
                <a:latin typeface="Avenir Next"/>
                <a:ea typeface="Avenir Next"/>
                <a:cs typeface="Avenir Next"/>
              </a:defRPr>
            </a:pPr>
            <a:r>
              <a:rPr sz="1200" b="1">
                <a:solidFill>
                  <a:srgbClr val="002D62"/>
                </a:solidFill>
                <a:latin typeface="Avenir Next"/>
                <a:ea typeface="Avenir Next"/>
                <a:cs typeface="Avenir Next"/>
              </a:rPr>
              <a:t>Permission to proceed</a:t>
            </a:r>
          </a:p>
        </p:txBody>
      </p:sp>
      <p:sp>
        <p:nvSpPr>
          <p:cNvPr id="10" name="Rectangle 9">
            <a:extLst>
              <a:ext uri="{FF2B5EF4-FFF2-40B4-BE49-F238E27FC236}">
                <a16:creationId xmlns:a16="http://schemas.microsoft.com/office/drawing/2014/main" id="{5CB7BC37-0C67-437D-9675-8A2BEA317CA7}"/>
              </a:ext>
            </a:extLst>
          </p:cNvPr>
          <p:cNvSpPr>
            <a:spLocks noGrp="1"/>
          </p:cNvSpPr>
          <p:nvPr/>
        </p:nvSpPr>
        <p:spPr>
          <a:xfrm>
            <a:off x="4095750" y="2095500"/>
            <a:ext cx="7000875" cy="552450"/>
          </a:xfrm>
          <a:prstGeom prst="rect">
            <a:avLst/>
          </a:prstGeom>
          <a:noFill/>
          <a:ln w="0">
            <a:noFill/>
          </a:ln>
        </p:spPr>
        <p:txBody>
          <a:bodyPr anchor="t">
            <a:normAutofit fontScale="100000"/>
          </a:bodyPr>
          <a:lstStyle/>
          <a:p>
            <a:pPr>
              <a:buNone/>
              <a:defRPr sz="1050" b="0">
                <a:solidFill>
                  <a:srgbClr val="17243A"/>
                </a:solidFill>
                <a:latin typeface="Avenir Next"/>
                <a:ea typeface="Avenir Next"/>
                <a:cs typeface="Avenir Next"/>
              </a:defRPr>
            </a:pPr>
            <a:r>
              <a:rPr sz="1050" b="0">
                <a:solidFill>
                  <a:srgbClr val="17243A"/>
                </a:solidFill>
                <a:latin typeface="Avenir Next"/>
                <a:ea typeface="Avenir Next"/>
                <a:cs typeface="Avenir Next"/>
              </a:rPr>
              <a:t>Approve coordinated funding outreach using the invitation and Freedom House name. Confirm the approval contact, fund recipient and contracting authority.</a:t>
            </a:r>
          </a:p>
        </p:txBody>
      </p:sp>
      <p:sp>
        <p:nvSpPr>
          <p:cNvPr id="11" name="Rectangle 10">
            <a:extLst>
              <a:ext uri="{FF2B5EF4-FFF2-40B4-BE49-F238E27FC236}">
                <a16:creationId xmlns:a16="http://schemas.microsoft.com/office/drawing/2014/main" id="{D073E21A-DDDD-4978-B1B9-3C73F1775BC0}"/>
              </a:ext>
            </a:extLst>
          </p:cNvPr>
          <p:cNvSpPr>
            <a:spLocks noGrp="1"/>
          </p:cNvSpPr>
          <p:nvPr/>
        </p:nvSpPr>
        <p:spPr>
          <a:xfrm>
            <a:off x="685800" y="2924175"/>
            <a:ext cx="10820400" cy="742950"/>
          </a:xfrm>
          <a:prstGeom prst="rect">
            <a:avLst/>
          </a:prstGeom>
          <a:solidFill>
            <a:srgbClr val="F4F6F8"/>
          </a:solidFill>
          <a:ln w="0">
            <a:solidFill>
              <a:srgbClr val="F4F6F8"/>
            </a:solidFill>
          </a:ln>
        </p:spPr>
        <p:txBody>
          <a:bodyPr/>
          <a:lstStyle/>
          <a:p>
            <a:endParaRPr lang="en-US"/>
          </a:p>
        </p:txBody>
      </p:sp>
      <p:sp>
        <p:nvSpPr>
          <p:cNvPr id="12" name="Rectangle 11">
            <a:extLst>
              <a:ext uri="{FF2B5EF4-FFF2-40B4-BE49-F238E27FC236}">
                <a16:creationId xmlns:a16="http://schemas.microsoft.com/office/drawing/2014/main" id="{1FD08722-F0B2-4592-A985-07358A12C77D}"/>
              </a:ext>
            </a:extLst>
          </p:cNvPr>
          <p:cNvSpPr>
            <a:spLocks noGrp="1"/>
          </p:cNvSpPr>
          <p:nvPr/>
        </p:nvSpPr>
        <p:spPr>
          <a:xfrm>
            <a:off x="800100" y="2990850"/>
            <a:ext cx="523875" cy="266700"/>
          </a:xfrm>
          <a:prstGeom prst="rect">
            <a:avLst/>
          </a:prstGeom>
          <a:noFill/>
          <a:ln w="0">
            <a:noFill/>
          </a:ln>
        </p:spPr>
        <p:txBody>
          <a:bodyPr anchor="t">
            <a:normAutofit fontScale="85185"/>
          </a:bodyPr>
          <a:lstStyle/>
          <a:p>
            <a:pPr>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02</a:t>
            </a:r>
          </a:p>
        </p:txBody>
      </p:sp>
      <p:sp>
        <p:nvSpPr>
          <p:cNvPr id="13" name="Rectangle 12">
            <a:extLst>
              <a:ext uri="{FF2B5EF4-FFF2-40B4-BE49-F238E27FC236}">
                <a16:creationId xmlns:a16="http://schemas.microsoft.com/office/drawing/2014/main" id="{8E67BB38-17B0-4B81-81C0-547C78A37526}"/>
              </a:ext>
            </a:extLst>
          </p:cNvPr>
          <p:cNvSpPr>
            <a:spLocks noGrp="1"/>
          </p:cNvSpPr>
          <p:nvPr/>
        </p:nvSpPr>
        <p:spPr>
          <a:xfrm>
            <a:off x="1504950" y="2990850"/>
            <a:ext cx="2476500" cy="285750"/>
          </a:xfrm>
          <a:prstGeom prst="rect">
            <a:avLst/>
          </a:prstGeom>
          <a:noFill/>
          <a:ln w="0">
            <a:noFill/>
          </a:ln>
        </p:spPr>
        <p:txBody>
          <a:bodyPr anchor="t">
            <a:normAutofit fontScale="100000"/>
          </a:bodyPr>
          <a:lstStyle/>
          <a:p>
            <a:pPr>
              <a:buNone/>
              <a:defRPr sz="1200" b="1">
                <a:solidFill>
                  <a:srgbClr val="002D62"/>
                </a:solidFill>
                <a:latin typeface="Avenir Next"/>
                <a:ea typeface="Avenir Next"/>
                <a:cs typeface="Avenir Next"/>
              </a:defRPr>
            </a:pPr>
            <a:r>
              <a:rPr sz="1200" b="1">
                <a:solidFill>
                  <a:srgbClr val="002D62"/>
                </a:solidFill>
                <a:latin typeface="Avenir Next"/>
                <a:ea typeface="Avenir Next"/>
                <a:cs typeface="Avenir Next"/>
              </a:rPr>
              <a:t>Parallel discussions</a:t>
            </a:r>
          </a:p>
        </p:txBody>
      </p:sp>
      <p:sp>
        <p:nvSpPr>
          <p:cNvPr id="14" name="Rectangle 13">
            <a:extLst>
              <a:ext uri="{FF2B5EF4-FFF2-40B4-BE49-F238E27FC236}">
                <a16:creationId xmlns:a16="http://schemas.microsoft.com/office/drawing/2014/main" id="{76CA6363-16EE-489D-A3E7-B1C7C0F123B6}"/>
              </a:ext>
            </a:extLst>
          </p:cNvPr>
          <p:cNvSpPr>
            <a:spLocks noGrp="1"/>
          </p:cNvSpPr>
          <p:nvPr/>
        </p:nvSpPr>
        <p:spPr>
          <a:xfrm>
            <a:off x="4095750" y="2990850"/>
            <a:ext cx="7000875" cy="552450"/>
          </a:xfrm>
          <a:prstGeom prst="rect">
            <a:avLst/>
          </a:prstGeom>
          <a:noFill/>
          <a:ln w="0">
            <a:noFill/>
          </a:ln>
        </p:spPr>
        <p:txBody>
          <a:bodyPr anchor="t">
            <a:normAutofit fontScale="100000"/>
          </a:bodyPr>
          <a:lstStyle/>
          <a:p>
            <a:pPr>
              <a:buNone/>
              <a:defRPr sz="1050" b="0">
                <a:solidFill>
                  <a:srgbClr val="17243A"/>
                </a:solidFill>
                <a:latin typeface="Avenir Next"/>
                <a:ea typeface="Avenir Next"/>
                <a:cs typeface="Avenir Next"/>
              </a:defRPr>
            </a:pPr>
            <a:r>
              <a:rPr sz="1050" b="0">
                <a:solidFill>
                  <a:srgbClr val="17243A"/>
                </a:solidFill>
                <a:latin typeface="Avenir Next"/>
                <a:ea typeface="Avenir Next"/>
                <a:cs typeface="Avenir Next"/>
              </a:rPr>
              <a:t>After permission, explore speakers, music headliners, the presenting sponsor and venues together. A contracted producer develops the cost estimates.</a:t>
            </a:r>
          </a:p>
        </p:txBody>
      </p:sp>
      <p:sp>
        <p:nvSpPr>
          <p:cNvPr id="15" name="Rectangle 14">
            <a:extLst>
              <a:ext uri="{FF2B5EF4-FFF2-40B4-BE49-F238E27FC236}">
                <a16:creationId xmlns:a16="http://schemas.microsoft.com/office/drawing/2014/main" id="{9D980134-B0DF-42D8-8A7C-17244DFE8B2F}"/>
              </a:ext>
            </a:extLst>
          </p:cNvPr>
          <p:cNvSpPr>
            <a:spLocks noGrp="1"/>
          </p:cNvSpPr>
          <p:nvPr/>
        </p:nvSpPr>
        <p:spPr>
          <a:xfrm>
            <a:off x="800100" y="3886200"/>
            <a:ext cx="523875" cy="266700"/>
          </a:xfrm>
          <a:prstGeom prst="rect">
            <a:avLst/>
          </a:prstGeom>
          <a:noFill/>
          <a:ln w="0">
            <a:noFill/>
          </a:ln>
        </p:spPr>
        <p:txBody>
          <a:bodyPr anchor="t">
            <a:normAutofit fontScale="85185"/>
          </a:bodyPr>
          <a:lstStyle/>
          <a:p>
            <a:pPr>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03</a:t>
            </a:r>
          </a:p>
        </p:txBody>
      </p:sp>
      <p:sp>
        <p:nvSpPr>
          <p:cNvPr id="16" name="Rectangle 15">
            <a:extLst>
              <a:ext uri="{FF2B5EF4-FFF2-40B4-BE49-F238E27FC236}">
                <a16:creationId xmlns:a16="http://schemas.microsoft.com/office/drawing/2014/main" id="{EF31B121-67AD-493C-9FD5-BB900A9EB211}"/>
              </a:ext>
            </a:extLst>
          </p:cNvPr>
          <p:cNvSpPr>
            <a:spLocks noGrp="1"/>
          </p:cNvSpPr>
          <p:nvPr/>
        </p:nvSpPr>
        <p:spPr>
          <a:xfrm>
            <a:off x="1504950" y="3886200"/>
            <a:ext cx="2476500" cy="285750"/>
          </a:xfrm>
          <a:prstGeom prst="rect">
            <a:avLst/>
          </a:prstGeom>
          <a:noFill/>
          <a:ln w="0">
            <a:noFill/>
          </a:ln>
        </p:spPr>
        <p:txBody>
          <a:bodyPr anchor="t">
            <a:normAutofit/>
          </a:bodyPr>
          <a:lstStyle/>
          <a:p>
            <a:pPr>
              <a:defRPr sz="1200" b="1">
                <a:solidFill>
                  <a:srgbClr val="002D62"/>
                </a:solidFill>
                <a:latin typeface="Avenir Next"/>
                <a:ea typeface="Avenir Next"/>
                <a:cs typeface="Avenir Next"/>
              </a:defRPr>
            </a:pPr>
            <a:r>
              <a:rPr sz="1200" b="1">
                <a:solidFill>
                  <a:srgbClr val="002D62"/>
                </a:solidFill>
                <a:latin typeface="Avenir Next"/>
                <a:ea typeface="Avenir Next"/>
                <a:cs typeface="Avenir Next"/>
              </a:rPr>
              <a:t>Before public release</a:t>
            </a:r>
          </a:p>
        </p:txBody>
      </p:sp>
      <p:sp>
        <p:nvSpPr>
          <p:cNvPr id="17" name="Rectangle 16">
            <a:extLst>
              <a:ext uri="{FF2B5EF4-FFF2-40B4-BE49-F238E27FC236}">
                <a16:creationId xmlns:a16="http://schemas.microsoft.com/office/drawing/2014/main" id="{10F596F6-6FC5-4715-9111-378D2A86D322}"/>
              </a:ext>
            </a:extLst>
          </p:cNvPr>
          <p:cNvSpPr>
            <a:spLocks noGrp="1"/>
          </p:cNvSpPr>
          <p:nvPr/>
        </p:nvSpPr>
        <p:spPr>
          <a:xfrm>
            <a:off x="4095750" y="3886200"/>
            <a:ext cx="7000875" cy="552450"/>
          </a:xfrm>
          <a:prstGeom prst="rect">
            <a:avLst/>
          </a:prstGeom>
          <a:noFill/>
          <a:ln w="0">
            <a:noFill/>
          </a:ln>
        </p:spPr>
        <p:txBody>
          <a:bodyPr anchor="t">
            <a:normAutofit/>
          </a:bodyPr>
          <a:lstStyle/>
          <a:p>
            <a:pPr>
              <a:defRPr sz="1050" b="0">
                <a:solidFill>
                  <a:srgbClr val="17243A"/>
                </a:solidFill>
                <a:latin typeface="Avenir Next"/>
                <a:ea typeface="Avenir Next"/>
                <a:cs typeface="Avenir Next"/>
              </a:defRPr>
            </a:pPr>
            <a:r>
              <a:rPr sz="1050" b="0">
                <a:solidFill>
                  <a:srgbClr val="17243A"/>
                </a:solidFill>
                <a:latin typeface="Avenir Next"/>
                <a:ea typeface="Avenir Next"/>
                <a:cs typeface="Avenir Next"/>
              </a:rPr>
              <a:t>Secure formal Freedom House approval, participant permissions, financing, contracts, security readiness, ticket controls and communications clearance.</a:t>
            </a:r>
          </a:p>
        </p:txBody>
      </p:sp>
      <p:sp>
        <p:nvSpPr>
          <p:cNvPr id="18" name="Rectangle 17">
            <a:extLst>
              <a:ext uri="{FF2B5EF4-FFF2-40B4-BE49-F238E27FC236}">
                <a16:creationId xmlns:a16="http://schemas.microsoft.com/office/drawing/2014/main" id="{55F0E256-52B9-411C-B1BF-0517E6C12B8D}"/>
              </a:ext>
            </a:extLst>
          </p:cNvPr>
          <p:cNvSpPr>
            <a:spLocks noGrp="1"/>
          </p:cNvSpPr>
          <p:nvPr/>
        </p:nvSpPr>
        <p:spPr>
          <a:xfrm>
            <a:off x="685800" y="4714875"/>
            <a:ext cx="10820400" cy="742950"/>
          </a:xfrm>
          <a:prstGeom prst="rect">
            <a:avLst/>
          </a:prstGeom>
          <a:solidFill>
            <a:srgbClr val="F4F6F8"/>
          </a:solidFill>
          <a:ln w="0">
            <a:solidFill>
              <a:srgbClr val="F4F6F8"/>
            </a:solidFill>
          </a:ln>
        </p:spPr>
        <p:txBody>
          <a:bodyPr/>
          <a:lstStyle/>
          <a:p>
            <a:endParaRPr lang="en-US"/>
          </a:p>
        </p:txBody>
      </p:sp>
      <p:sp>
        <p:nvSpPr>
          <p:cNvPr id="19" name="Rectangle 18">
            <a:extLst>
              <a:ext uri="{FF2B5EF4-FFF2-40B4-BE49-F238E27FC236}">
                <a16:creationId xmlns:a16="http://schemas.microsoft.com/office/drawing/2014/main" id="{013FAAED-EFAA-4D5B-BACD-C25CDAE4EF87}"/>
              </a:ext>
            </a:extLst>
          </p:cNvPr>
          <p:cNvSpPr>
            <a:spLocks noGrp="1"/>
          </p:cNvSpPr>
          <p:nvPr/>
        </p:nvSpPr>
        <p:spPr>
          <a:xfrm>
            <a:off x="800100" y="4781550"/>
            <a:ext cx="523875" cy="266700"/>
          </a:xfrm>
          <a:prstGeom prst="rect">
            <a:avLst/>
          </a:prstGeom>
          <a:noFill/>
          <a:ln w="0">
            <a:noFill/>
          </a:ln>
        </p:spPr>
        <p:txBody>
          <a:bodyPr anchor="t">
            <a:normAutofit fontScale="85185"/>
          </a:bodyPr>
          <a:lstStyle/>
          <a:p>
            <a:pPr>
              <a:defRPr sz="1350" b="1">
                <a:solidFill>
                  <a:srgbClr val="C8102E"/>
                </a:solidFill>
                <a:latin typeface="Avenir Next"/>
                <a:ea typeface="Avenir Next"/>
                <a:cs typeface="Avenir Next"/>
              </a:defRPr>
            </a:pPr>
            <a:r>
              <a:rPr sz="1350" b="1">
                <a:solidFill>
                  <a:srgbClr val="C8102E"/>
                </a:solidFill>
                <a:latin typeface="Avenir Next"/>
                <a:ea typeface="Avenir Next"/>
                <a:cs typeface="Avenir Next"/>
              </a:rPr>
              <a:t>04</a:t>
            </a:r>
          </a:p>
        </p:txBody>
      </p:sp>
      <p:sp>
        <p:nvSpPr>
          <p:cNvPr id="20" name="Rectangle 19">
            <a:extLst>
              <a:ext uri="{FF2B5EF4-FFF2-40B4-BE49-F238E27FC236}">
                <a16:creationId xmlns:a16="http://schemas.microsoft.com/office/drawing/2014/main" id="{BB839795-60B3-46B8-B510-95733540BABA}"/>
              </a:ext>
            </a:extLst>
          </p:cNvPr>
          <p:cNvSpPr>
            <a:spLocks noGrp="1"/>
          </p:cNvSpPr>
          <p:nvPr/>
        </p:nvSpPr>
        <p:spPr>
          <a:xfrm>
            <a:off x="1504950" y="4781550"/>
            <a:ext cx="2476500" cy="285750"/>
          </a:xfrm>
          <a:prstGeom prst="rect">
            <a:avLst/>
          </a:prstGeom>
          <a:noFill/>
          <a:ln w="0">
            <a:noFill/>
          </a:ln>
        </p:spPr>
        <p:txBody>
          <a:bodyPr anchor="t">
            <a:normAutofit fontScale="100000"/>
          </a:bodyPr>
          <a:lstStyle/>
          <a:p>
            <a:pPr>
              <a:buNone/>
              <a:defRPr sz="1200" b="1">
                <a:solidFill>
                  <a:srgbClr val="002D62"/>
                </a:solidFill>
                <a:latin typeface="Avenir Next"/>
                <a:ea typeface="Avenir Next"/>
                <a:cs typeface="Avenir Next"/>
              </a:defRPr>
            </a:pPr>
            <a:r>
              <a:rPr sz="1200" b="1">
                <a:solidFill>
                  <a:srgbClr val="002D62"/>
                </a:solidFill>
                <a:latin typeface="Avenir Next"/>
                <a:ea typeface="Avenir Next"/>
                <a:cs typeface="Avenir Next"/>
              </a:rPr>
              <a:t>Booking decision</a:t>
            </a:r>
          </a:p>
        </p:txBody>
      </p:sp>
      <p:sp>
        <p:nvSpPr>
          <p:cNvPr id="21" name="Rectangle 20">
            <a:extLst>
              <a:ext uri="{FF2B5EF4-FFF2-40B4-BE49-F238E27FC236}">
                <a16:creationId xmlns:a16="http://schemas.microsoft.com/office/drawing/2014/main" id="{2B4BA6A1-A1FB-4049-96B4-8BD268B1AD04}"/>
              </a:ext>
            </a:extLst>
          </p:cNvPr>
          <p:cNvSpPr>
            <a:spLocks noGrp="1"/>
          </p:cNvSpPr>
          <p:nvPr/>
        </p:nvSpPr>
        <p:spPr>
          <a:xfrm>
            <a:off x="4095750" y="4781550"/>
            <a:ext cx="7000875" cy="552450"/>
          </a:xfrm>
          <a:prstGeom prst="rect">
            <a:avLst/>
          </a:prstGeom>
          <a:noFill/>
          <a:ln w="0">
            <a:noFill/>
          </a:ln>
        </p:spPr>
        <p:txBody>
          <a:bodyPr anchor="t">
            <a:normAutofit fontScale="100000"/>
          </a:bodyPr>
          <a:lstStyle/>
          <a:p>
            <a:pPr>
              <a:buNone/>
              <a:defRPr sz="1050" b="0">
                <a:solidFill>
                  <a:srgbClr val="17243A"/>
                </a:solidFill>
                <a:latin typeface="Avenir Next"/>
                <a:ea typeface="Avenir Next"/>
                <a:cs typeface="Avenir Next"/>
              </a:defRPr>
            </a:pPr>
            <a:r>
              <a:rPr sz="1050" b="0">
                <a:solidFill>
                  <a:srgbClr val="17243A"/>
                </a:solidFill>
                <a:latin typeface="Avenir Next"/>
                <a:ea typeface="Avenir Next"/>
                <a:cs typeface="Avenir Next"/>
              </a:rPr>
              <a:t>Review talent interest, workable dates, venue proposals, quoted costs and initial cash. Decide what can be contracted before confirming Dallas publicly.</a:t>
            </a:r>
          </a:p>
        </p:txBody>
      </p:sp>
      <p:sp>
        <p:nvSpPr>
          <p:cNvPr id="22" name="Rectangle 21">
            <a:extLst>
              <a:ext uri="{FF2B5EF4-FFF2-40B4-BE49-F238E27FC236}">
                <a16:creationId xmlns:a16="http://schemas.microsoft.com/office/drawing/2014/main" id="{0786320E-E9C5-495F-B476-A2D2A43B6E52}"/>
              </a:ext>
            </a:extLst>
          </p:cNvPr>
          <p:cNvSpPr>
            <a:spLocks noGrp="1"/>
          </p:cNvSpPr>
          <p:nvPr/>
        </p:nvSpPr>
        <p:spPr>
          <a:xfrm>
            <a:off x="685800" y="5772150"/>
            <a:ext cx="10820400" cy="19050"/>
          </a:xfrm>
          <a:prstGeom prst="rect">
            <a:avLst/>
          </a:prstGeom>
          <a:solidFill>
            <a:srgbClr val="17243A"/>
          </a:solidFill>
          <a:ln w="0">
            <a:solidFill>
              <a:srgbClr val="17243A"/>
            </a:solidFill>
          </a:ln>
        </p:spPr>
        <p:txBody>
          <a:bodyPr/>
          <a:lstStyle/>
          <a:p>
            <a:endParaRPr lang="en-US"/>
          </a:p>
        </p:txBody>
      </p:sp>
      <p:sp>
        <p:nvSpPr>
          <p:cNvPr id="23" name="Rectangle 22">
            <a:extLst>
              <a:ext uri="{FF2B5EF4-FFF2-40B4-BE49-F238E27FC236}">
                <a16:creationId xmlns:a16="http://schemas.microsoft.com/office/drawing/2014/main" id="{E08B99AB-7623-4734-89DE-4B376D202D9E}"/>
              </a:ext>
            </a:extLst>
          </p:cNvPr>
          <p:cNvSpPr>
            <a:spLocks noGrp="1"/>
          </p:cNvSpPr>
          <p:nvPr/>
        </p:nvSpPr>
        <p:spPr>
          <a:xfrm>
            <a:off x="685800" y="5943600"/>
            <a:ext cx="2000250" cy="266700"/>
          </a:xfrm>
          <a:prstGeom prst="rect">
            <a:avLst/>
          </a:prstGeom>
          <a:noFill/>
          <a:ln w="0">
            <a:noFill/>
          </a:ln>
        </p:spPr>
        <p:txBody>
          <a:bodyPr anchor="t">
            <a:normAutofit/>
          </a:bodyPr>
          <a:lstStyle/>
          <a:p>
            <a:pPr>
              <a:defRPr sz="1125" b="1">
                <a:solidFill>
                  <a:srgbClr val="C8102E"/>
                </a:solidFill>
                <a:latin typeface="Avenir Next"/>
                <a:ea typeface="Avenir Next"/>
                <a:cs typeface="Avenir Next"/>
              </a:defRPr>
            </a:pPr>
            <a:r>
              <a:rPr sz="1125" b="1">
                <a:solidFill>
                  <a:srgbClr val="C8102E"/>
                </a:solidFill>
                <a:latin typeface="Avenir Next"/>
                <a:ea typeface="Avenir Next"/>
                <a:cs typeface="Avenir Next"/>
              </a:rPr>
              <a:t>Desired outcome</a:t>
            </a:r>
          </a:p>
        </p:txBody>
      </p:sp>
      <p:sp>
        <p:nvSpPr>
          <p:cNvPr id="24" name="Rectangle 23">
            <a:extLst>
              <a:ext uri="{FF2B5EF4-FFF2-40B4-BE49-F238E27FC236}">
                <a16:creationId xmlns:a16="http://schemas.microsoft.com/office/drawing/2014/main" id="{F8A5B1B2-672A-43B3-A5FA-F9CC7ADFAD6F}"/>
              </a:ext>
            </a:extLst>
          </p:cNvPr>
          <p:cNvSpPr>
            <a:spLocks noGrp="1"/>
          </p:cNvSpPr>
          <p:nvPr/>
        </p:nvSpPr>
        <p:spPr>
          <a:xfrm>
            <a:off x="2619375" y="5943600"/>
            <a:ext cx="8620125" cy="304800"/>
          </a:xfrm>
          <a:prstGeom prst="rect">
            <a:avLst/>
          </a:prstGeom>
          <a:noFill/>
          <a:ln w="0">
            <a:noFill/>
          </a:ln>
        </p:spPr>
        <p:txBody>
          <a:bodyPr anchor="t">
            <a:normAutofit fontScale="100000"/>
          </a:bodyPr>
          <a:lstStyle/>
          <a:p>
            <a:pPr>
              <a:buNone/>
              <a:defRPr sz="1200" b="1">
                <a:solidFill>
                  <a:srgbClr val="17243A"/>
                </a:solidFill>
                <a:latin typeface="Avenir Next"/>
                <a:ea typeface="Avenir Next"/>
                <a:cs typeface="Avenir Next"/>
              </a:defRPr>
            </a:pPr>
            <a:r>
              <a:rPr sz="1200" b="1">
                <a:solidFill>
                  <a:srgbClr val="17243A"/>
                </a:solidFill>
                <a:latin typeface="Avenir Next"/>
                <a:ea typeface="Avenir Next"/>
                <a:cs typeface="Avenir Next"/>
              </a:rPr>
              <a:t>Written outreach permission, named owners and a scheduled review of funding and feasibility.</a:t>
            </a:r>
          </a:p>
        </p:txBody>
      </p:sp>
    </p:spTree>
    <p:extLst>
      <p:ext uri="{BB962C8B-B14F-4D97-AF65-F5344CB8AC3E}">
        <p14:creationId xmlns:p14="http://schemas.microsoft.com/office/powerpoint/2010/main" val="915301459"/>
      </p:ext>
    </p:extLst>
  </p:cSld>
  <p:clrMapOvr>
    <a:masterClrMapping/>
  </p:clrMapOvr>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A0D7EC9-70E9-4098-9D57-90DC14E792EE}"/>
              </a:ext>
            </a:extLst>
          </p:cNvPr>
          <p:cNvSpPr>
            <a:spLocks xmlns:a="http://schemas.openxmlformats.org/drawingml/2006/main" noGrp="1"/>
          </p:cNvSpPr>
          <p:nvPr/>
        </p:nvSpPr>
        <p:spPr>
          <a:xfrm xmlns:a="http://schemas.openxmlformats.org/drawingml/2006/main">
            <a:off x="685800" y="4000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DEVELOPMENT</a:t>
            </a:r>
          </a:p>
        </p:txBody>
      </p:sp>
      <p:sp>
        <p:nvSpPr>
          <p:cNvPr id="2" name="">
            <a:extLst xmlns:a="http://schemas.openxmlformats.org/drawingml/2006/main">
              <a:ext uri="{FF2B5EF4-FFF2-40B4-BE49-F238E27FC236}">
                <a16:creationId xmlns:a16="http://schemas.microsoft.com/office/drawing/2014/main" id="{FAD90BD3-4FBE-416E-BCA1-F00D67859980}"/>
              </a:ext>
            </a:extLst>
          </p:cNvPr>
          <p:cNvSpPr>
            <a:spLocks xmlns:a="http://schemas.openxmlformats.org/drawingml/2006/main" noGrp="1"/>
          </p:cNvSpPr>
          <p:nvPr/>
        </p:nvSpPr>
        <p:spPr>
          <a:xfrm xmlns:a="http://schemas.openxmlformats.org/drawingml/2006/main">
            <a:off x="685800" y="742950"/>
            <a:ext cx="10820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Speakers, music and venues move together</a:t>
            </a:r>
          </a:p>
        </p:txBody>
      </p:sp>
      <p:sp>
        <p:nvSpPr>
          <p:cNvPr id="3" name="">
            <a:extLst xmlns:a="http://schemas.openxmlformats.org/drawingml/2006/main">
              <a:ext uri="{FF2B5EF4-FFF2-40B4-BE49-F238E27FC236}">
                <a16:creationId xmlns:a16="http://schemas.microsoft.com/office/drawing/2014/main" id="{550A71DC-4DAC-4E27-BDFF-BB4548D5D71C}"/>
              </a:ext>
            </a:extLst>
          </p:cNvPr>
          <p:cNvSpPr>
            <a:spLocks xmlns:a="http://schemas.openxmlformats.org/drawingml/2006/main" noGrp="1"/>
          </p:cNvSpPr>
          <p:nvPr/>
        </p:nvSpPr>
        <p:spPr>
          <a:xfrm xmlns:a="http://schemas.openxmlformats.org/drawingml/2006/main">
            <a:off x="11125200" y="40005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36</a:t>
            </a:r>
          </a:p>
        </p:txBody>
      </p:sp>
      <p:sp>
        <p:nvSpPr>
          <p:cNvPr id="4" name="">
            <a:extLst xmlns:a="http://schemas.openxmlformats.org/drawingml/2006/main">
              <a:ext uri="{FF2B5EF4-FFF2-40B4-BE49-F238E27FC236}">
                <a16:creationId xmlns:a16="http://schemas.microsoft.com/office/drawing/2014/main" id="{A305F5C5-49B4-4AC6-9781-2EC32373D72F}"/>
              </a:ext>
            </a:extLst>
          </p:cNvPr>
          <p:cNvSpPr>
            <a:spLocks xmlns:a="http://schemas.openxmlformats.org/drawingml/2006/main" noGrp="1"/>
          </p:cNvSpPr>
          <p:nvPr/>
        </p:nvSpPr>
        <p:spPr>
          <a:xfrm xmlns:a="http://schemas.openxmlformats.org/drawingml/2006/main">
            <a:off x="685800" y="6477000"/>
            <a:ext cx="2857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WORKING DRAFT</a:t>
            </a:r>
          </a:p>
        </p:txBody>
      </p:sp>
      <p:sp>
        <p:nvSpPr>
          <p:cNvPr id="5" name="">
            <a:extLst xmlns:a="http://schemas.openxmlformats.org/drawingml/2006/main">
              <a:ext uri="{FF2B5EF4-FFF2-40B4-BE49-F238E27FC236}">
                <a16:creationId xmlns:a16="http://schemas.microsoft.com/office/drawing/2014/main" id="{EA91CF24-4024-48FF-B8AE-C459AB0D5862}"/>
              </a:ext>
            </a:extLst>
          </p:cNvPr>
          <p:cNvSpPr>
            <a:spLocks xmlns:a="http://schemas.openxmlformats.org/drawingml/2006/main" noGrp="1"/>
          </p:cNvSpPr>
          <p:nvPr/>
        </p:nvSpPr>
        <p:spPr>
          <a:xfrm xmlns:a="http://schemas.openxmlformats.org/drawingml/2006/main">
            <a:off x="10287000" y="6477000"/>
            <a:ext cx="1428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AMERICA TOGETHER</a:t>
            </a:r>
          </a:p>
        </p:txBody>
      </p:sp>
      <p:sp>
        <p:nvSpPr>
          <p:cNvPr id="6" name="">
            <a:extLst xmlns:a="http://schemas.openxmlformats.org/drawingml/2006/main">
              <a:ext uri="{FF2B5EF4-FFF2-40B4-BE49-F238E27FC236}">
                <a16:creationId xmlns:a16="http://schemas.microsoft.com/office/drawing/2014/main" id="{D6591194-DF10-4251-89CB-4F7E4A85A482}"/>
              </a:ext>
            </a:extLst>
          </p:cNvPr>
          <p:cNvSpPr>
            <a:spLocks xmlns:a="http://schemas.openxmlformats.org/drawingml/2006/main" noGrp="1"/>
          </p:cNvSpPr>
          <p:nvPr/>
        </p:nvSpPr>
        <p:spPr>
          <a:xfrm xmlns:a="http://schemas.openxmlformats.org/drawingml/2006/main">
            <a:off x="685800" y="180975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Featured conversation</a:t>
            </a:r>
          </a:p>
        </p:txBody>
      </p:sp>
      <p:sp>
        <p:nvSpPr>
          <p:cNvPr id="7" name="">
            <a:extLst xmlns:a="http://schemas.openxmlformats.org/drawingml/2006/main">
              <a:ext uri="{FF2B5EF4-FFF2-40B4-BE49-F238E27FC236}">
                <a16:creationId xmlns:a16="http://schemas.microsoft.com/office/drawing/2014/main" id="{EDE7251B-548F-494E-8073-433CA40C1986}"/>
              </a:ext>
            </a:extLst>
          </p:cNvPr>
          <p:cNvSpPr>
            <a:spLocks xmlns:a="http://schemas.openxmlformats.org/drawingml/2006/main" noGrp="1"/>
          </p:cNvSpPr>
          <p:nvPr/>
        </p:nvSpPr>
        <p:spPr>
          <a:xfrm xmlns:a="http://schemas.openxmlformats.org/drawingml/2006/main">
            <a:off x="3733800" y="180975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Explore interest in a conversation with George W. Bush, Barack Obama and Ken Burns. Confirm roles, date options, requirements and costs.</a:t>
            </a:r>
          </a:p>
        </p:txBody>
      </p:sp>
      <p:sp>
        <p:nvSpPr>
          <p:cNvPr id="8" name="">
            <a:extLst xmlns:a="http://schemas.openxmlformats.org/drawingml/2006/main">
              <a:ext uri="{FF2B5EF4-FFF2-40B4-BE49-F238E27FC236}">
                <a16:creationId xmlns:a16="http://schemas.microsoft.com/office/drawing/2014/main" id="{B519417A-50B7-4A60-A661-A39AC22AD4F7}"/>
              </a:ext>
            </a:extLst>
          </p:cNvPr>
          <p:cNvSpPr>
            <a:spLocks xmlns:a="http://schemas.openxmlformats.org/drawingml/2006/main" noGrp="1"/>
          </p:cNvSpPr>
          <p:nvPr/>
        </p:nvSpPr>
        <p:spPr>
          <a:xfrm xmlns:a="http://schemas.openxmlformats.org/drawingml/2006/main">
            <a:off x="685800" y="284797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Kitchen table speakers</a:t>
            </a:r>
          </a:p>
        </p:txBody>
      </p:sp>
      <p:sp>
        <p:nvSpPr>
          <p:cNvPr id="9" name="">
            <a:extLst xmlns:a="http://schemas.openxmlformats.org/drawingml/2006/main">
              <a:ext uri="{FF2B5EF4-FFF2-40B4-BE49-F238E27FC236}">
                <a16:creationId xmlns:a16="http://schemas.microsoft.com/office/drawing/2014/main" id="{254B28F7-6836-4D12-8EDE-DC08A6F389AB}"/>
              </a:ext>
            </a:extLst>
          </p:cNvPr>
          <p:cNvSpPr>
            <a:spLocks xmlns:a="http://schemas.openxmlformats.org/drawingml/2006/main" noGrp="1"/>
          </p:cNvSpPr>
          <p:nvPr/>
        </p:nvSpPr>
        <p:spPr>
          <a:xfrm xmlns:a="http://schemas.openxmlformats.org/drawingml/2006/main">
            <a:off x="3733800" y="284797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Approach proposed participants including Margaret Hoover, Jamie Fly, Jane Harman and William McRaven through coordinated introductions.</a:t>
            </a:r>
          </a:p>
        </p:txBody>
      </p:sp>
      <p:sp>
        <p:nvSpPr>
          <p:cNvPr id="10" name="">
            <a:extLst xmlns:a="http://schemas.openxmlformats.org/drawingml/2006/main">
              <a:ext uri="{FF2B5EF4-FFF2-40B4-BE49-F238E27FC236}">
                <a16:creationId xmlns:a16="http://schemas.microsoft.com/office/drawing/2014/main" id="{6A0EF63F-F568-4CF8-9783-0FEDB12CB3DF}"/>
              </a:ext>
            </a:extLst>
          </p:cNvPr>
          <p:cNvSpPr>
            <a:spLocks xmlns:a="http://schemas.openxmlformats.org/drawingml/2006/main" noGrp="1"/>
          </p:cNvSpPr>
          <p:nvPr/>
        </p:nvSpPr>
        <p:spPr>
          <a:xfrm xmlns:a="http://schemas.openxmlformats.org/drawingml/2006/main">
            <a:off x="685800" y="388620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Music headliners</a:t>
            </a:r>
          </a:p>
        </p:txBody>
      </p:sp>
      <p:sp>
        <p:nvSpPr>
          <p:cNvPr id="11" name="">
            <a:extLst xmlns:a="http://schemas.openxmlformats.org/drawingml/2006/main">
              <a:ext uri="{FF2B5EF4-FFF2-40B4-BE49-F238E27FC236}">
                <a16:creationId xmlns:a16="http://schemas.microsoft.com/office/drawing/2014/main" id="{EBEBFF58-FA50-4EFD-8FE5-A590316A3276}"/>
              </a:ext>
            </a:extLst>
          </p:cNvPr>
          <p:cNvSpPr>
            <a:spLocks xmlns:a="http://schemas.openxmlformats.org/drawingml/2006/main" noGrp="1"/>
          </p:cNvSpPr>
          <p:nvPr/>
        </p:nvSpPr>
        <p:spPr>
          <a:xfrm xmlns:a="http://schemas.openxmlformats.org/drawingml/2006/main">
            <a:off x="3733800" y="388620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Request availability and complete performance requirements for a small shortlist. Price talent, staging, sound, travel, security and recording rights.</a:t>
            </a:r>
          </a:p>
        </p:txBody>
      </p:sp>
      <p:sp>
        <p:nvSpPr>
          <p:cNvPr id="12" name="">
            <a:extLst xmlns:a="http://schemas.openxmlformats.org/drawingml/2006/main">
              <a:ext uri="{FF2B5EF4-FFF2-40B4-BE49-F238E27FC236}">
                <a16:creationId xmlns:a16="http://schemas.microsoft.com/office/drawing/2014/main" id="{94D444E9-AA66-49F5-A56B-5D28DB3EE9D6}"/>
              </a:ext>
            </a:extLst>
          </p:cNvPr>
          <p:cNvSpPr>
            <a:spLocks xmlns:a="http://schemas.openxmlformats.org/drawingml/2006/main" noGrp="1"/>
          </p:cNvSpPr>
          <p:nvPr/>
        </p:nvSpPr>
        <p:spPr>
          <a:xfrm xmlns:a="http://schemas.openxmlformats.org/drawingml/2006/main">
            <a:off x="685800" y="492442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Dallas venues</a:t>
            </a:r>
          </a:p>
        </p:txBody>
      </p:sp>
      <p:sp>
        <p:nvSpPr>
          <p:cNvPr id="13" name="">
            <a:extLst xmlns:a="http://schemas.openxmlformats.org/drawingml/2006/main">
              <a:ext uri="{FF2B5EF4-FFF2-40B4-BE49-F238E27FC236}">
                <a16:creationId xmlns:a16="http://schemas.microsoft.com/office/drawing/2014/main" id="{F79144C6-E2A0-4A43-9FC8-1BB461E8A2E3}"/>
              </a:ext>
            </a:extLst>
          </p:cNvPr>
          <p:cNvSpPr>
            <a:spLocks xmlns:a="http://schemas.openxmlformats.org/drawingml/2006/main" noGrp="1"/>
          </p:cNvSpPr>
          <p:nvPr/>
        </p:nvSpPr>
        <p:spPr>
          <a:xfrm xmlns:a="http://schemas.openxmlformats.org/drawingml/2006/main">
            <a:off x="3733800" y="492442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Test several date windows across the concert, conversations, art and dinner. Confirm capacity, security, catering, loading and any hold terms.</a:t>
            </a:r>
          </a:p>
        </p:txBody>
      </p:sp>
      <p:sp>
        <p:nvSpPr>
          <p:cNvPr id="14" name="">
            <a:extLst xmlns:a="http://schemas.openxmlformats.org/drawingml/2006/main">
              <a:ext uri="{FF2B5EF4-FFF2-40B4-BE49-F238E27FC236}">
                <a16:creationId xmlns:a16="http://schemas.microsoft.com/office/drawing/2014/main" id="{5A5E9791-BFE8-4752-B73A-9CF4DBD07718}"/>
              </a:ext>
            </a:extLst>
          </p:cNvPr>
          <p:cNvSpPr>
            <a:spLocks xmlns:a="http://schemas.openxmlformats.org/drawingml/2006/main" noGrp="1"/>
          </p:cNvSpPr>
          <p:nvPr/>
        </p:nvSpPr>
        <p:spPr>
          <a:xfrm xmlns:a="http://schemas.openxmlformats.org/drawingml/2006/main">
            <a:off x="685800" y="608647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All participants remain proposed. Assign an outreach owner and track responses before making commitments.</a:t>
            </a:r>
          </a:p>
        </p:txBody>
      </p:sp>
    </p:spTree>
    <p:extLst>
      <p:ext uri="{BB962C8B-B14F-4D97-AF65-F5344CB8AC3E}">
        <p14:creationId xmlns:p14="http://schemas.microsoft.com/office/powerpoint/2010/main" val="833778923"/>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8C445BD-8A7E-4A73-8A10-B5903BB27A07}"/>
              </a:ext>
            </a:extLst>
          </p:cNvPr>
          <p:cNvSpPr>
            <a:spLocks xmlns:a="http://schemas.openxmlformats.org/drawingml/2006/main" noGrp="1"/>
          </p:cNvSpPr>
          <p:nvPr/>
        </p:nvSpPr>
        <p:spPr>
          <a:xfrm xmlns:a="http://schemas.openxmlformats.org/drawingml/2006/main">
            <a:off x="685800" y="4000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SEED FUNDING</a:t>
            </a:r>
          </a:p>
        </p:txBody>
      </p:sp>
      <p:sp>
        <p:nvSpPr>
          <p:cNvPr id="2" name="">
            <a:extLst xmlns:a="http://schemas.openxmlformats.org/drawingml/2006/main">
              <a:ext uri="{FF2B5EF4-FFF2-40B4-BE49-F238E27FC236}">
                <a16:creationId xmlns:a16="http://schemas.microsoft.com/office/drawing/2014/main" id="{85EEFBA6-C430-429B-93CE-E38C075EB84E}"/>
              </a:ext>
            </a:extLst>
          </p:cNvPr>
          <p:cNvSpPr>
            <a:spLocks xmlns:a="http://schemas.openxmlformats.org/drawingml/2006/main" noGrp="1"/>
          </p:cNvSpPr>
          <p:nvPr/>
        </p:nvSpPr>
        <p:spPr>
          <a:xfrm xmlns:a="http://schemas.openxmlformats.org/drawingml/2006/main">
            <a:off x="685800" y="742950"/>
            <a:ext cx="10820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The presenting sponsor can fund the start</a:t>
            </a:r>
          </a:p>
        </p:txBody>
      </p:sp>
      <p:sp>
        <p:nvSpPr>
          <p:cNvPr id="3" name="">
            <a:extLst xmlns:a="http://schemas.openxmlformats.org/drawingml/2006/main">
              <a:ext uri="{FF2B5EF4-FFF2-40B4-BE49-F238E27FC236}">
                <a16:creationId xmlns:a16="http://schemas.microsoft.com/office/drawing/2014/main" id="{14FE7083-4682-4B9B-BD95-240388A10670}"/>
              </a:ext>
            </a:extLst>
          </p:cNvPr>
          <p:cNvSpPr>
            <a:spLocks xmlns:a="http://schemas.openxmlformats.org/drawingml/2006/main" noGrp="1"/>
          </p:cNvSpPr>
          <p:nvPr/>
        </p:nvSpPr>
        <p:spPr>
          <a:xfrm xmlns:a="http://schemas.openxmlformats.org/drawingml/2006/main">
            <a:off x="11125200" y="40005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37</a:t>
            </a:r>
          </a:p>
        </p:txBody>
      </p:sp>
      <p:sp>
        <p:nvSpPr>
          <p:cNvPr id="4" name="">
            <a:extLst xmlns:a="http://schemas.openxmlformats.org/drawingml/2006/main">
              <a:ext uri="{FF2B5EF4-FFF2-40B4-BE49-F238E27FC236}">
                <a16:creationId xmlns:a16="http://schemas.microsoft.com/office/drawing/2014/main" id="{027D0654-F447-4C97-AA58-25AB0E6052E7}"/>
              </a:ext>
            </a:extLst>
          </p:cNvPr>
          <p:cNvSpPr>
            <a:spLocks xmlns:a="http://schemas.openxmlformats.org/drawingml/2006/main" noGrp="1"/>
          </p:cNvSpPr>
          <p:nvPr/>
        </p:nvSpPr>
        <p:spPr>
          <a:xfrm xmlns:a="http://schemas.openxmlformats.org/drawingml/2006/main">
            <a:off x="685800" y="6477000"/>
            <a:ext cx="2857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WORKING DRAFT</a:t>
            </a:r>
          </a:p>
        </p:txBody>
      </p:sp>
      <p:sp>
        <p:nvSpPr>
          <p:cNvPr id="5" name="">
            <a:extLst xmlns:a="http://schemas.openxmlformats.org/drawingml/2006/main">
              <a:ext uri="{FF2B5EF4-FFF2-40B4-BE49-F238E27FC236}">
                <a16:creationId xmlns:a16="http://schemas.microsoft.com/office/drawing/2014/main" id="{4B7ED3BC-98D6-4348-BF3D-F12B4E31F792}"/>
              </a:ext>
            </a:extLst>
          </p:cNvPr>
          <p:cNvSpPr>
            <a:spLocks xmlns:a="http://schemas.openxmlformats.org/drawingml/2006/main" noGrp="1"/>
          </p:cNvSpPr>
          <p:nvPr/>
        </p:nvSpPr>
        <p:spPr>
          <a:xfrm xmlns:a="http://schemas.openxmlformats.org/drawingml/2006/main">
            <a:off x="10287000" y="6477000"/>
            <a:ext cx="1428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AMERICA TOGETHER</a:t>
            </a:r>
          </a:p>
        </p:txBody>
      </p:sp>
      <p:sp>
        <p:nvSpPr>
          <p:cNvPr id="6" name="">
            <a:extLst xmlns:a="http://schemas.openxmlformats.org/drawingml/2006/main">
              <a:ext uri="{FF2B5EF4-FFF2-40B4-BE49-F238E27FC236}">
                <a16:creationId xmlns:a16="http://schemas.microsoft.com/office/drawing/2014/main" id="{4A171C69-B0F2-4F04-954A-B68C3D0C33CB}"/>
              </a:ext>
            </a:extLst>
          </p:cNvPr>
          <p:cNvSpPr>
            <a:spLocks xmlns:a="http://schemas.openxmlformats.org/drawingml/2006/main" noGrp="1"/>
          </p:cNvSpPr>
          <p:nvPr/>
        </p:nvSpPr>
        <p:spPr>
          <a:xfrm xmlns:a="http://schemas.openxmlformats.org/drawingml/2006/main">
            <a:off x="685800" y="180975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Proposed lead position</a:t>
            </a:r>
          </a:p>
        </p:txBody>
      </p:sp>
      <p:sp>
        <p:nvSpPr>
          <p:cNvPr id="7" name="">
            <a:extLst xmlns:a="http://schemas.openxmlformats.org/drawingml/2006/main">
              <a:ext uri="{FF2B5EF4-FFF2-40B4-BE49-F238E27FC236}">
                <a16:creationId xmlns:a16="http://schemas.microsoft.com/office/drawing/2014/main" id="{6B009F1A-3556-41AE-9C67-0C7FC0E4B257}"/>
              </a:ext>
            </a:extLst>
          </p:cNvPr>
          <p:cNvSpPr>
            <a:spLocks xmlns:a="http://schemas.openxmlformats.org/drawingml/2006/main" noGrp="1"/>
          </p:cNvSpPr>
          <p:nvPr/>
        </p:nvSpPr>
        <p:spPr>
          <a:xfrm xmlns:a="http://schemas.openxmlformats.org/drawingml/2006/main">
            <a:off x="3733800" y="180975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Seek one $600,000 presenting sponsor. Explain the recognition, included benefits and the initial work that its contribution would enable.</a:t>
            </a:r>
          </a:p>
        </p:txBody>
      </p:sp>
      <p:sp>
        <p:nvSpPr>
          <p:cNvPr id="8" name="">
            <a:extLst xmlns:a="http://schemas.openxmlformats.org/drawingml/2006/main">
              <a:ext uri="{FF2B5EF4-FFF2-40B4-BE49-F238E27FC236}">
                <a16:creationId xmlns:a16="http://schemas.microsoft.com/office/drawing/2014/main" id="{A4262655-BEE2-4AE7-A5FF-4AAEADCAA7AB}"/>
              </a:ext>
            </a:extLst>
          </p:cNvPr>
          <p:cNvSpPr>
            <a:spLocks xmlns:a="http://schemas.openxmlformats.org/drawingml/2006/main" noGrp="1"/>
          </p:cNvSpPr>
          <p:nvPr/>
        </p:nvSpPr>
        <p:spPr>
          <a:xfrm xmlns:a="http://schemas.openxmlformats.org/drawingml/2006/main">
            <a:off x="685800" y="284797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Initial payment</a:t>
            </a:r>
          </a:p>
        </p:txBody>
      </p:sp>
      <p:sp>
        <p:nvSpPr>
          <p:cNvPr id="9" name="">
            <a:extLst xmlns:a="http://schemas.openxmlformats.org/drawingml/2006/main">
              <a:ext uri="{FF2B5EF4-FFF2-40B4-BE49-F238E27FC236}">
                <a16:creationId xmlns:a16="http://schemas.microsoft.com/office/drawing/2014/main" id="{A2C87E89-130A-4E1B-80A7-DFDFFFD86494}"/>
              </a:ext>
            </a:extLst>
          </p:cNvPr>
          <p:cNvSpPr>
            <a:spLocks xmlns:a="http://schemas.openxmlformats.org/drawingml/2006/main" noGrp="1"/>
          </p:cNvSpPr>
          <p:nvPr/>
        </p:nvSpPr>
        <p:spPr>
          <a:xfrm xmlns:a="http://schemas.openxmlformats.org/drawingml/2006/main">
            <a:off x="3733800" y="284797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Negotiate an agreed first payment for approved development and deposits. A pledge payable near the event does not provide early operating cash.</a:t>
            </a:r>
          </a:p>
        </p:txBody>
      </p:sp>
      <p:sp>
        <p:nvSpPr>
          <p:cNvPr id="10" name="">
            <a:extLst xmlns:a="http://schemas.openxmlformats.org/drawingml/2006/main">
              <a:ext uri="{FF2B5EF4-FFF2-40B4-BE49-F238E27FC236}">
                <a16:creationId xmlns:a16="http://schemas.microsoft.com/office/drawing/2014/main" id="{61A5ED62-E127-4DD8-BF3E-ED0EDC5EA3AF}"/>
              </a:ext>
            </a:extLst>
          </p:cNvPr>
          <p:cNvSpPr>
            <a:spLocks xmlns:a="http://schemas.openxmlformats.org/drawingml/2006/main" noGrp="1"/>
          </p:cNvSpPr>
          <p:nvPr/>
        </p:nvSpPr>
        <p:spPr>
          <a:xfrm xmlns:a="http://schemas.openxmlformats.org/drawingml/2006/main">
            <a:off x="685800" y="388620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Defined use of funds</a:t>
            </a:r>
          </a:p>
        </p:txBody>
      </p:sp>
      <p:sp>
        <p:nvSpPr>
          <p:cNvPr id="11" name="">
            <a:extLst xmlns:a="http://schemas.openxmlformats.org/drawingml/2006/main">
              <a:ext uri="{FF2B5EF4-FFF2-40B4-BE49-F238E27FC236}">
                <a16:creationId xmlns:a16="http://schemas.microsoft.com/office/drawing/2014/main" id="{A1F8D521-BB75-41DA-B744-2D1F77E05CBE}"/>
              </a:ext>
            </a:extLst>
          </p:cNvPr>
          <p:cNvSpPr>
            <a:spLocks xmlns:a="http://schemas.openxmlformats.org/drawingml/2006/main" noGrp="1"/>
          </p:cNvSpPr>
          <p:nvPr/>
        </p:nvSpPr>
        <p:spPr>
          <a:xfrm xmlns:a="http://schemas.openxmlformats.org/drawingml/2006/main">
            <a:off x="3733800" y="388620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Agree on a seed budget, payment dates and permitted uses. Confirm the recipient of funds and who may authorize contracts and payments.</a:t>
            </a:r>
          </a:p>
        </p:txBody>
      </p:sp>
      <p:sp>
        <p:nvSpPr>
          <p:cNvPr id="12" name="">
            <a:extLst xmlns:a="http://schemas.openxmlformats.org/drawingml/2006/main">
              <a:ext uri="{FF2B5EF4-FFF2-40B4-BE49-F238E27FC236}">
                <a16:creationId xmlns:a16="http://schemas.microsoft.com/office/drawing/2014/main" id="{71862030-D7C9-4EBB-BDDC-159ED74BF235}"/>
              </a:ext>
            </a:extLst>
          </p:cNvPr>
          <p:cNvSpPr>
            <a:spLocks xmlns:a="http://schemas.openxmlformats.org/drawingml/2006/main" noGrp="1"/>
          </p:cNvSpPr>
          <p:nvPr/>
        </p:nvSpPr>
        <p:spPr>
          <a:xfrm xmlns:a="http://schemas.openxmlformats.org/drawingml/2006/main">
            <a:off x="685800" y="492442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Music funding capacity</a:t>
            </a:r>
          </a:p>
        </p:txBody>
      </p:sp>
      <p:sp>
        <p:nvSpPr>
          <p:cNvPr id="13" name="">
            <a:extLst xmlns:a="http://schemas.openxmlformats.org/drawingml/2006/main">
              <a:ext uri="{FF2B5EF4-FFF2-40B4-BE49-F238E27FC236}">
                <a16:creationId xmlns:a16="http://schemas.microsoft.com/office/drawing/2014/main" id="{B5DF1180-208E-4A25-847E-F4058526C004}"/>
              </a:ext>
            </a:extLst>
          </p:cNvPr>
          <p:cNvSpPr>
            <a:spLocks xmlns:a="http://schemas.openxmlformats.org/drawingml/2006/main" noGrp="1"/>
          </p:cNvSpPr>
          <p:nvPr/>
        </p:nvSpPr>
        <p:spPr>
          <a:xfrm xmlns:a="http://schemas.openxmlformats.org/drawingml/2006/main">
            <a:off x="3733800" y="492442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Three proposed $400,000 music positions total $1.2 million. This creates a funding goal for exceptional talent. Actual performance and production costs require quotes.</a:t>
            </a:r>
          </a:p>
        </p:txBody>
      </p:sp>
    </p:spTree>
    <p:extLst>
      <p:ext uri="{BB962C8B-B14F-4D97-AF65-F5344CB8AC3E}">
        <p14:creationId xmlns:p14="http://schemas.microsoft.com/office/powerpoint/2010/main" val="1212368338"/>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BEC53FD-3464-4063-B0C7-FA6A851052D3}"/>
              </a:ext>
            </a:extLst>
          </p:cNvPr>
          <p:cNvSpPr>
            <a:spLocks xmlns:a="http://schemas.openxmlformats.org/drawingml/2006/main" noGrp="1"/>
          </p:cNvSpPr>
          <p:nvPr/>
        </p:nvSpPr>
        <p:spPr>
          <a:xfrm xmlns:a="http://schemas.openxmlformats.org/drawingml/2006/main">
            <a:off x="685800" y="4000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PRODUCTION</a:t>
            </a:r>
          </a:p>
        </p:txBody>
      </p:sp>
      <p:sp>
        <p:nvSpPr>
          <p:cNvPr id="2" name="">
            <a:extLst xmlns:a="http://schemas.openxmlformats.org/drawingml/2006/main">
              <a:ext uri="{FF2B5EF4-FFF2-40B4-BE49-F238E27FC236}">
                <a16:creationId xmlns:a16="http://schemas.microsoft.com/office/drawing/2014/main" id="{D9A78B5E-299A-4FAD-BCE4-87D5B5F478E6}"/>
              </a:ext>
            </a:extLst>
          </p:cNvPr>
          <p:cNvSpPr>
            <a:spLocks xmlns:a="http://schemas.openxmlformats.org/drawingml/2006/main" noGrp="1"/>
          </p:cNvSpPr>
          <p:nvPr/>
        </p:nvSpPr>
        <p:spPr>
          <a:xfrm xmlns:a="http://schemas.openxmlformats.org/drawingml/2006/main">
            <a:off x="685800" y="742950"/>
            <a:ext cx="10820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A contracted producer establishes the costs</a:t>
            </a:r>
          </a:p>
        </p:txBody>
      </p:sp>
      <p:sp>
        <p:nvSpPr>
          <p:cNvPr id="3" name="">
            <a:extLst xmlns:a="http://schemas.openxmlformats.org/drawingml/2006/main">
              <a:ext uri="{FF2B5EF4-FFF2-40B4-BE49-F238E27FC236}">
                <a16:creationId xmlns:a16="http://schemas.microsoft.com/office/drawing/2014/main" id="{10BA9352-CB64-42B0-B46A-24910078B9A3}"/>
              </a:ext>
            </a:extLst>
          </p:cNvPr>
          <p:cNvSpPr>
            <a:spLocks xmlns:a="http://schemas.openxmlformats.org/drawingml/2006/main" noGrp="1"/>
          </p:cNvSpPr>
          <p:nvPr/>
        </p:nvSpPr>
        <p:spPr>
          <a:xfrm xmlns:a="http://schemas.openxmlformats.org/drawingml/2006/main">
            <a:off x="11125200" y="40005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38</a:t>
            </a:r>
          </a:p>
        </p:txBody>
      </p:sp>
      <p:sp>
        <p:nvSpPr>
          <p:cNvPr id="4" name="">
            <a:extLst xmlns:a="http://schemas.openxmlformats.org/drawingml/2006/main">
              <a:ext uri="{FF2B5EF4-FFF2-40B4-BE49-F238E27FC236}">
                <a16:creationId xmlns:a16="http://schemas.microsoft.com/office/drawing/2014/main" id="{D987EBE4-6E96-4DF6-9B13-B36A88CB865F}"/>
              </a:ext>
            </a:extLst>
          </p:cNvPr>
          <p:cNvSpPr>
            <a:spLocks xmlns:a="http://schemas.openxmlformats.org/drawingml/2006/main" noGrp="1"/>
          </p:cNvSpPr>
          <p:nvPr/>
        </p:nvSpPr>
        <p:spPr>
          <a:xfrm xmlns:a="http://schemas.openxmlformats.org/drawingml/2006/main">
            <a:off x="685800" y="6477000"/>
            <a:ext cx="2857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WORKING DRAFT</a:t>
            </a:r>
          </a:p>
        </p:txBody>
      </p:sp>
      <p:sp>
        <p:nvSpPr>
          <p:cNvPr id="5" name="">
            <a:extLst xmlns:a="http://schemas.openxmlformats.org/drawingml/2006/main">
              <a:ext uri="{FF2B5EF4-FFF2-40B4-BE49-F238E27FC236}">
                <a16:creationId xmlns:a16="http://schemas.microsoft.com/office/drawing/2014/main" id="{969F3FC6-1335-4155-90D1-613DD754C120}"/>
              </a:ext>
            </a:extLst>
          </p:cNvPr>
          <p:cNvSpPr>
            <a:spLocks xmlns:a="http://schemas.openxmlformats.org/drawingml/2006/main" noGrp="1"/>
          </p:cNvSpPr>
          <p:nvPr/>
        </p:nvSpPr>
        <p:spPr>
          <a:xfrm xmlns:a="http://schemas.openxmlformats.org/drawingml/2006/main">
            <a:off x="10287000" y="6477000"/>
            <a:ext cx="1428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AMERICA TOGETHER</a:t>
            </a:r>
          </a:p>
        </p:txBody>
      </p:sp>
      <p:sp>
        <p:nvSpPr>
          <p:cNvPr id="6" name="">
            <a:extLst xmlns:a="http://schemas.openxmlformats.org/drawingml/2006/main">
              <a:ext uri="{FF2B5EF4-FFF2-40B4-BE49-F238E27FC236}">
                <a16:creationId xmlns:a16="http://schemas.microsoft.com/office/drawing/2014/main" id="{74438B13-DF65-4C1F-B8EC-AEEF4F6796FD}"/>
              </a:ext>
            </a:extLst>
          </p:cNvPr>
          <p:cNvSpPr>
            <a:spLocks xmlns:a="http://schemas.openxmlformats.org/drawingml/2006/main" noGrp="1"/>
          </p:cNvSpPr>
          <p:nvPr/>
        </p:nvSpPr>
        <p:spPr>
          <a:xfrm xmlns:a="http://schemas.openxmlformats.org/drawingml/2006/main">
            <a:off x="685800" y="180975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First assignment</a:t>
            </a:r>
          </a:p>
        </p:txBody>
      </p:sp>
      <p:sp>
        <p:nvSpPr>
          <p:cNvPr id="7" name="">
            <a:extLst xmlns:a="http://schemas.openxmlformats.org/drawingml/2006/main">
              <a:ext uri="{FF2B5EF4-FFF2-40B4-BE49-F238E27FC236}">
                <a16:creationId xmlns:a16="http://schemas.microsoft.com/office/drawing/2014/main" id="{65A283F5-D4B8-4AC5-A93B-AA5FAAF53DEE}"/>
              </a:ext>
            </a:extLst>
          </p:cNvPr>
          <p:cNvSpPr>
            <a:spLocks xmlns:a="http://schemas.openxmlformats.org/drawingml/2006/main" noGrp="1"/>
          </p:cNvSpPr>
          <p:nvPr/>
        </p:nvSpPr>
        <p:spPr>
          <a:xfrm xmlns:a="http://schemas.openxmlformats.org/drawingml/2006/main">
            <a:off x="3733800" y="180975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Engage a producer for a defined development scope once authorized and funded. Obtain talent and venue estimates and a complete preliminary production budget.</a:t>
            </a:r>
          </a:p>
        </p:txBody>
      </p:sp>
      <p:sp>
        <p:nvSpPr>
          <p:cNvPr id="8" name="">
            <a:extLst xmlns:a="http://schemas.openxmlformats.org/drawingml/2006/main">
              <a:ext uri="{FF2B5EF4-FFF2-40B4-BE49-F238E27FC236}">
                <a16:creationId xmlns:a16="http://schemas.microsoft.com/office/drawing/2014/main" id="{311B22CD-61FC-4821-ADFD-23B90F7C4543}"/>
              </a:ext>
            </a:extLst>
          </p:cNvPr>
          <p:cNvSpPr>
            <a:spLocks xmlns:a="http://schemas.openxmlformats.org/drawingml/2006/main" noGrp="1"/>
          </p:cNvSpPr>
          <p:nvPr/>
        </p:nvSpPr>
        <p:spPr>
          <a:xfrm xmlns:a="http://schemas.openxmlformats.org/drawingml/2006/main">
            <a:off x="685800" y="284797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Comparable proposals</a:t>
            </a:r>
          </a:p>
        </p:txBody>
      </p:sp>
      <p:sp>
        <p:nvSpPr>
          <p:cNvPr id="9" name="">
            <a:extLst xmlns:a="http://schemas.openxmlformats.org/drawingml/2006/main">
              <a:ext uri="{FF2B5EF4-FFF2-40B4-BE49-F238E27FC236}">
                <a16:creationId xmlns:a16="http://schemas.microsoft.com/office/drawing/2014/main" id="{3F3D4491-050E-4E70-8996-C422B3337CCC}"/>
              </a:ext>
            </a:extLst>
          </p:cNvPr>
          <p:cNvSpPr>
            <a:spLocks xmlns:a="http://schemas.openxmlformats.org/drawingml/2006/main" noGrp="1"/>
          </p:cNvSpPr>
          <p:nvPr/>
        </p:nvSpPr>
        <p:spPr>
          <a:xfrm xmlns:a="http://schemas.openxmlformats.org/drawingml/2006/main">
            <a:off x="3733800" y="284797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Separate fees, deposits and final payments. Include catering, technical production, staffing, security, insurance and professional recording.</a:t>
            </a:r>
          </a:p>
        </p:txBody>
      </p:sp>
      <p:sp>
        <p:nvSpPr>
          <p:cNvPr id="10" name="">
            <a:extLst xmlns:a="http://schemas.openxmlformats.org/drawingml/2006/main">
              <a:ext uri="{FF2B5EF4-FFF2-40B4-BE49-F238E27FC236}">
                <a16:creationId xmlns:a16="http://schemas.microsoft.com/office/drawing/2014/main" id="{13627973-6C12-4D96-AFC0-11C95B73997E}"/>
              </a:ext>
            </a:extLst>
          </p:cNvPr>
          <p:cNvSpPr>
            <a:spLocks xmlns:a="http://schemas.openxmlformats.org/drawingml/2006/main" noGrp="1"/>
          </p:cNvSpPr>
          <p:nvPr/>
        </p:nvSpPr>
        <p:spPr>
          <a:xfrm xmlns:a="http://schemas.openxmlformats.org/drawingml/2006/main">
            <a:off x="685800" y="388620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Cash requirements</a:t>
            </a:r>
          </a:p>
        </p:txBody>
      </p:sp>
      <p:sp>
        <p:nvSpPr>
          <p:cNvPr id="11" name="">
            <a:extLst xmlns:a="http://schemas.openxmlformats.org/drawingml/2006/main">
              <a:ext uri="{FF2B5EF4-FFF2-40B4-BE49-F238E27FC236}">
                <a16:creationId xmlns:a16="http://schemas.microsoft.com/office/drawing/2014/main" id="{4A7E7B85-C8EF-4127-8DE8-7DE392E16BF0}"/>
              </a:ext>
            </a:extLst>
          </p:cNvPr>
          <p:cNvSpPr>
            <a:spLocks xmlns:a="http://schemas.openxmlformats.org/drawingml/2006/main" noGrp="1"/>
          </p:cNvSpPr>
          <p:nvPr/>
        </p:nvSpPr>
        <p:spPr>
          <a:xfrm xmlns:a="http://schemas.openxmlformats.org/drawingml/2006/main">
            <a:off x="3733800" y="388620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Build a payment calendar. Separate cash sponsorship from donated support, and show when ticket receipts may become available for expenses.</a:t>
            </a:r>
          </a:p>
        </p:txBody>
      </p:sp>
      <p:sp>
        <p:nvSpPr>
          <p:cNvPr id="12" name="">
            <a:extLst xmlns:a="http://schemas.openxmlformats.org/drawingml/2006/main">
              <a:ext uri="{FF2B5EF4-FFF2-40B4-BE49-F238E27FC236}">
                <a16:creationId xmlns:a16="http://schemas.microsoft.com/office/drawing/2014/main" id="{F7353DCE-DB3B-41D3-B295-C6AB465AB0B9}"/>
              </a:ext>
            </a:extLst>
          </p:cNvPr>
          <p:cNvSpPr>
            <a:spLocks xmlns:a="http://schemas.openxmlformats.org/drawingml/2006/main" noGrp="1"/>
          </p:cNvSpPr>
          <p:nvPr/>
        </p:nvSpPr>
        <p:spPr>
          <a:xfrm xmlns:a="http://schemas.openxmlformats.org/drawingml/2006/main">
            <a:off x="685800" y="492442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Scope and oversight</a:t>
            </a:r>
          </a:p>
        </p:txBody>
      </p:sp>
      <p:sp>
        <p:nvSpPr>
          <p:cNvPr id="13" name="">
            <a:extLst xmlns:a="http://schemas.openxmlformats.org/drawingml/2006/main">
              <a:ext uri="{FF2B5EF4-FFF2-40B4-BE49-F238E27FC236}">
                <a16:creationId xmlns:a16="http://schemas.microsoft.com/office/drawing/2014/main" id="{F1D395DE-0BE9-4E65-85A6-38D33CE5769E}"/>
              </a:ext>
            </a:extLst>
          </p:cNvPr>
          <p:cNvSpPr>
            <a:spLocks xmlns:a="http://schemas.openxmlformats.org/drawingml/2006/main" noGrp="1"/>
          </p:cNvSpPr>
          <p:nvPr/>
        </p:nvSpPr>
        <p:spPr>
          <a:xfrm xmlns:a="http://schemas.openxmlformats.org/drawingml/2006/main">
            <a:off x="3733800" y="492442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Laura and Brad guide development. The producer coordinates specialists and vendors. Written scopes, fees and approval limits govern each commitment.</a:t>
            </a:r>
          </a:p>
        </p:txBody>
      </p:sp>
    </p:spTree>
    <p:extLst>
      <p:ext uri="{BB962C8B-B14F-4D97-AF65-F5344CB8AC3E}">
        <p14:creationId xmlns:p14="http://schemas.microsoft.com/office/powerpoint/2010/main" val="1416665434"/>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15B97E4-0DF4-408C-A145-64D7A5805753}"/>
              </a:ext>
            </a:extLst>
          </p:cNvPr>
          <p:cNvSpPr>
            <a:spLocks xmlns:a="http://schemas.openxmlformats.org/drawingml/2006/main" noGrp="1"/>
          </p:cNvSpPr>
          <p:nvPr/>
        </p:nvSpPr>
        <p:spPr>
          <a:xfrm xmlns:a="http://schemas.openxmlformats.org/drawingml/2006/main">
            <a:off x="685800" y="4000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C8102E"/>
                </a:solidFill>
                <a:latin typeface="Avenir Next"/>
                <a:ea typeface="Avenir Next"/>
                <a:cs typeface="Avenir Next"/>
              </a:defRPr>
            </a:pPr>
            <a:r>
              <a:rPr sz="1050" b="1">
                <a:solidFill>
                  <a:srgbClr val="C8102E"/>
                </a:solidFill>
                <a:latin typeface="Avenir Next"/>
                <a:ea typeface="Avenir Next"/>
                <a:cs typeface="Avenir Next"/>
              </a:rPr>
              <a:t>NEXT DECISION</a:t>
            </a:r>
          </a:p>
        </p:txBody>
      </p:sp>
      <p:sp>
        <p:nvSpPr>
          <p:cNvPr id="2" name="">
            <a:extLst xmlns:a="http://schemas.openxmlformats.org/drawingml/2006/main">
              <a:ext uri="{FF2B5EF4-FFF2-40B4-BE49-F238E27FC236}">
                <a16:creationId xmlns:a16="http://schemas.microsoft.com/office/drawing/2014/main" id="{9196EA3A-52F7-4937-8520-984C1197E486}"/>
              </a:ext>
            </a:extLst>
          </p:cNvPr>
          <p:cNvSpPr>
            <a:spLocks xmlns:a="http://schemas.openxmlformats.org/drawingml/2006/main" noGrp="1"/>
          </p:cNvSpPr>
          <p:nvPr/>
        </p:nvSpPr>
        <p:spPr>
          <a:xfrm xmlns:a="http://schemas.openxmlformats.org/drawingml/2006/main">
            <a:off x="685800" y="742950"/>
            <a:ext cx="10820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243A"/>
                </a:solidFill>
                <a:latin typeface="Avenir Next"/>
                <a:ea typeface="Avenir Next"/>
                <a:cs typeface="Avenir Next"/>
              </a:defRPr>
            </a:pPr>
            <a:r>
              <a:rPr sz="2550" b="1">
                <a:solidFill>
                  <a:srgbClr val="17243A"/>
                </a:solidFill>
                <a:latin typeface="Avenir Next"/>
                <a:ea typeface="Avenir Next"/>
                <a:cs typeface="Avenir Next"/>
              </a:rPr>
              <a:t>The first milestone before booking Dallas</a:t>
            </a:r>
          </a:p>
        </p:txBody>
      </p:sp>
      <p:sp>
        <p:nvSpPr>
          <p:cNvPr id="3" name="">
            <a:extLst xmlns:a="http://schemas.openxmlformats.org/drawingml/2006/main">
              <a:ext uri="{FF2B5EF4-FFF2-40B4-BE49-F238E27FC236}">
                <a16:creationId xmlns:a16="http://schemas.microsoft.com/office/drawing/2014/main" id="{2918E64E-2994-4947-9BDE-0112876C47A8}"/>
              </a:ext>
            </a:extLst>
          </p:cNvPr>
          <p:cNvSpPr>
            <a:spLocks xmlns:a="http://schemas.openxmlformats.org/drawingml/2006/main" noGrp="1"/>
          </p:cNvSpPr>
          <p:nvPr/>
        </p:nvSpPr>
        <p:spPr>
          <a:xfrm xmlns:a="http://schemas.openxmlformats.org/drawingml/2006/main">
            <a:off x="11125200" y="40005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900" b="1">
                <a:solidFill>
                  <a:srgbClr val="5E6873"/>
                </a:solidFill>
                <a:latin typeface="Avenir Next"/>
                <a:ea typeface="Avenir Next"/>
                <a:cs typeface="Avenir Next"/>
              </a:defRPr>
            </a:pPr>
            <a:r>
              <a:rPr sz="900" b="1">
                <a:solidFill>
                  <a:srgbClr val="5E6873"/>
                </a:solidFill>
                <a:latin typeface="Avenir Next"/>
                <a:ea typeface="Avenir Next"/>
                <a:cs typeface="Avenir Next"/>
              </a:rPr>
              <a:t>39</a:t>
            </a:r>
          </a:p>
        </p:txBody>
      </p:sp>
      <p:sp>
        <p:nvSpPr>
          <p:cNvPr id="4" name="">
            <a:extLst xmlns:a="http://schemas.openxmlformats.org/drawingml/2006/main">
              <a:ext uri="{FF2B5EF4-FFF2-40B4-BE49-F238E27FC236}">
                <a16:creationId xmlns:a16="http://schemas.microsoft.com/office/drawing/2014/main" id="{78D35336-B8E9-4D12-A2CA-63368B07252B}"/>
              </a:ext>
            </a:extLst>
          </p:cNvPr>
          <p:cNvSpPr>
            <a:spLocks xmlns:a="http://schemas.openxmlformats.org/drawingml/2006/main" noGrp="1"/>
          </p:cNvSpPr>
          <p:nvPr/>
        </p:nvSpPr>
        <p:spPr>
          <a:xfrm xmlns:a="http://schemas.openxmlformats.org/drawingml/2006/main">
            <a:off x="685800" y="6477000"/>
            <a:ext cx="285750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WORKING DRAFT</a:t>
            </a:r>
          </a:p>
        </p:txBody>
      </p:sp>
      <p:sp>
        <p:nvSpPr>
          <p:cNvPr id="5" name="">
            <a:extLst xmlns:a="http://schemas.openxmlformats.org/drawingml/2006/main">
              <a:ext uri="{FF2B5EF4-FFF2-40B4-BE49-F238E27FC236}">
                <a16:creationId xmlns:a16="http://schemas.microsoft.com/office/drawing/2014/main" id="{39771CDD-6577-446C-B4E6-615B5B8E62C6}"/>
              </a:ext>
            </a:extLst>
          </p:cNvPr>
          <p:cNvSpPr>
            <a:spLocks xmlns:a="http://schemas.openxmlformats.org/drawingml/2006/main" noGrp="1"/>
          </p:cNvSpPr>
          <p:nvPr/>
        </p:nvSpPr>
        <p:spPr>
          <a:xfrm xmlns:a="http://schemas.openxmlformats.org/drawingml/2006/main">
            <a:off x="10287000" y="6477000"/>
            <a:ext cx="14287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 b="0">
                <a:solidFill>
                  <a:srgbClr val="5E6873"/>
                </a:solidFill>
                <a:latin typeface="Avenir Next"/>
                <a:ea typeface="Avenir Next"/>
                <a:cs typeface="Avenir Next"/>
              </a:defRPr>
            </a:pPr>
            <a:r>
              <a:rPr sz="525" b="0">
                <a:solidFill>
                  <a:srgbClr val="5E6873"/>
                </a:solidFill>
                <a:latin typeface="Avenir Next"/>
                <a:ea typeface="Avenir Next"/>
                <a:cs typeface="Avenir Next"/>
              </a:rPr>
              <a:t>AMERICA TOGETHER</a:t>
            </a:r>
          </a:p>
        </p:txBody>
      </p:sp>
      <p:sp>
        <p:nvSpPr>
          <p:cNvPr id="6" name="">
            <a:extLst xmlns:a="http://schemas.openxmlformats.org/drawingml/2006/main">
              <a:ext uri="{FF2B5EF4-FFF2-40B4-BE49-F238E27FC236}">
                <a16:creationId xmlns:a16="http://schemas.microsoft.com/office/drawing/2014/main" id="{65FC6423-CC83-46CD-9E15-6FEA3871A8BF}"/>
              </a:ext>
            </a:extLst>
          </p:cNvPr>
          <p:cNvSpPr>
            <a:spLocks xmlns:a="http://schemas.openxmlformats.org/drawingml/2006/main" noGrp="1"/>
          </p:cNvSpPr>
          <p:nvPr/>
        </p:nvSpPr>
        <p:spPr>
          <a:xfrm xmlns:a="http://schemas.openxmlformats.org/drawingml/2006/main">
            <a:off x="685800" y="180975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Authority and interest</a:t>
            </a:r>
          </a:p>
        </p:txBody>
      </p:sp>
      <p:sp>
        <p:nvSpPr>
          <p:cNvPr id="7" name="">
            <a:extLst xmlns:a="http://schemas.openxmlformats.org/drawingml/2006/main">
              <a:ext uri="{FF2B5EF4-FFF2-40B4-BE49-F238E27FC236}">
                <a16:creationId xmlns:a16="http://schemas.microsoft.com/office/drawing/2014/main" id="{257CD85E-0196-4C9E-A572-E734BFEC9C35}"/>
              </a:ext>
            </a:extLst>
          </p:cNvPr>
          <p:cNvSpPr>
            <a:spLocks xmlns:a="http://schemas.openxmlformats.org/drawingml/2006/main" noGrp="1"/>
          </p:cNvSpPr>
          <p:nvPr/>
        </p:nvSpPr>
        <p:spPr>
          <a:xfrm xmlns:a="http://schemas.openxmlformats.org/drawingml/2006/main">
            <a:off x="3733800" y="180975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Written outreach permission and a clear Freedom House contact. Credible participant interest with roles and availability documented.</a:t>
            </a:r>
          </a:p>
        </p:txBody>
      </p:sp>
      <p:sp>
        <p:nvSpPr>
          <p:cNvPr id="8" name="">
            <a:extLst xmlns:a="http://schemas.openxmlformats.org/drawingml/2006/main">
              <a:ext uri="{FF2B5EF4-FFF2-40B4-BE49-F238E27FC236}">
                <a16:creationId xmlns:a16="http://schemas.microsoft.com/office/drawing/2014/main" id="{B351870D-2350-4FCF-9BED-2EC901F19098}"/>
              </a:ext>
            </a:extLst>
          </p:cNvPr>
          <p:cNvSpPr>
            <a:spLocks xmlns:a="http://schemas.openxmlformats.org/drawingml/2006/main" noGrp="1"/>
          </p:cNvSpPr>
          <p:nvPr/>
        </p:nvSpPr>
        <p:spPr>
          <a:xfrm xmlns:a="http://schemas.openxmlformats.org/drawingml/2006/main">
            <a:off x="685800" y="284797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Dates and costs</a:t>
            </a:r>
          </a:p>
        </p:txBody>
      </p:sp>
      <p:sp>
        <p:nvSpPr>
          <p:cNvPr id="9" name="">
            <a:extLst xmlns:a="http://schemas.openxmlformats.org/drawingml/2006/main">
              <a:ext uri="{FF2B5EF4-FFF2-40B4-BE49-F238E27FC236}">
                <a16:creationId xmlns:a16="http://schemas.microsoft.com/office/drawing/2014/main" id="{F095ED2F-BA58-4B38-916B-DD35D5BAD35D}"/>
              </a:ext>
            </a:extLst>
          </p:cNvPr>
          <p:cNvSpPr>
            <a:spLocks xmlns:a="http://schemas.openxmlformats.org/drawingml/2006/main" noGrp="1"/>
          </p:cNvSpPr>
          <p:nvPr/>
        </p:nvSpPr>
        <p:spPr>
          <a:xfrm xmlns:a="http://schemas.openxmlformats.org/drawingml/2006/main">
            <a:off x="3733800" y="284797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Compatible date options and venue proposals, plus a preliminary budget supported by quotes. Identify essential participants and workable alternatives.</a:t>
            </a:r>
          </a:p>
        </p:txBody>
      </p:sp>
      <p:sp>
        <p:nvSpPr>
          <p:cNvPr id="10" name="">
            <a:extLst xmlns:a="http://schemas.openxmlformats.org/drawingml/2006/main">
              <a:ext uri="{FF2B5EF4-FFF2-40B4-BE49-F238E27FC236}">
                <a16:creationId xmlns:a16="http://schemas.microsoft.com/office/drawing/2014/main" id="{2914F882-0F48-4D76-A103-2CF486D05D16}"/>
              </a:ext>
            </a:extLst>
          </p:cNvPr>
          <p:cNvSpPr>
            <a:spLocks xmlns:a="http://schemas.openxmlformats.org/drawingml/2006/main" noGrp="1"/>
          </p:cNvSpPr>
          <p:nvPr/>
        </p:nvSpPr>
        <p:spPr>
          <a:xfrm xmlns:a="http://schemas.openxmlformats.org/drawingml/2006/main">
            <a:off x="685800" y="3886200"/>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Committed cash</a:t>
            </a:r>
          </a:p>
        </p:txBody>
      </p:sp>
      <p:sp>
        <p:nvSpPr>
          <p:cNvPr id="11" name="">
            <a:extLst xmlns:a="http://schemas.openxmlformats.org/drawingml/2006/main">
              <a:ext uri="{FF2B5EF4-FFF2-40B4-BE49-F238E27FC236}">
                <a16:creationId xmlns:a16="http://schemas.microsoft.com/office/drawing/2014/main" id="{ADF98BF5-01E2-4457-ADFA-262FC54F1846}"/>
              </a:ext>
            </a:extLst>
          </p:cNvPr>
          <p:cNvSpPr>
            <a:spLocks xmlns:a="http://schemas.openxmlformats.org/drawingml/2006/main" noGrp="1"/>
          </p:cNvSpPr>
          <p:nvPr/>
        </p:nvSpPr>
        <p:spPr>
          <a:xfrm xmlns:a="http://schemas.openxmlformats.org/drawingml/2006/main">
            <a:off x="3733800" y="3886200"/>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A presenting sponsor agreement with usable initial funding, a payment schedule and a defined cash threshold for the next commitments.</a:t>
            </a:r>
          </a:p>
        </p:txBody>
      </p:sp>
      <p:sp>
        <p:nvSpPr>
          <p:cNvPr id="12" name="">
            <a:extLst xmlns:a="http://schemas.openxmlformats.org/drawingml/2006/main">
              <a:ext uri="{FF2B5EF4-FFF2-40B4-BE49-F238E27FC236}">
                <a16:creationId xmlns:a16="http://schemas.microsoft.com/office/drawing/2014/main" id="{D6F61159-D6E3-4F14-96FE-25F980C56AC5}"/>
              </a:ext>
            </a:extLst>
          </p:cNvPr>
          <p:cNvSpPr>
            <a:spLocks xmlns:a="http://schemas.openxmlformats.org/drawingml/2006/main" noGrp="1"/>
          </p:cNvSpPr>
          <p:nvPr/>
        </p:nvSpPr>
        <p:spPr>
          <a:xfrm xmlns:a="http://schemas.openxmlformats.org/drawingml/2006/main">
            <a:off x="685800" y="4924425"/>
            <a:ext cx="2809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7243A"/>
                </a:solidFill>
                <a:latin typeface="Avenir Next"/>
                <a:ea typeface="Avenir Next"/>
                <a:cs typeface="Avenir Next"/>
              </a:defRPr>
            </a:pPr>
            <a:r>
              <a:rPr sz="1500" b="1">
                <a:solidFill>
                  <a:srgbClr val="17243A"/>
                </a:solidFill>
                <a:latin typeface="Avenir Next"/>
                <a:ea typeface="Avenir Next"/>
                <a:cs typeface="Avenir Next"/>
              </a:rPr>
              <a:t>Decision to proceed</a:t>
            </a:r>
          </a:p>
        </p:txBody>
      </p:sp>
      <p:sp>
        <p:nvSpPr>
          <p:cNvPr id="13" name="">
            <a:extLst xmlns:a="http://schemas.openxmlformats.org/drawingml/2006/main">
              <a:ext uri="{FF2B5EF4-FFF2-40B4-BE49-F238E27FC236}">
                <a16:creationId xmlns:a16="http://schemas.microsoft.com/office/drawing/2014/main" id="{5609F86F-F3EF-48E3-A3E2-88FF8B39D4D7}"/>
              </a:ext>
            </a:extLst>
          </p:cNvPr>
          <p:cNvSpPr>
            <a:spLocks xmlns:a="http://schemas.openxmlformats.org/drawingml/2006/main" noGrp="1"/>
          </p:cNvSpPr>
          <p:nvPr/>
        </p:nvSpPr>
        <p:spPr>
          <a:xfrm xmlns:a="http://schemas.openxmlformats.org/drawingml/2006/main">
            <a:off x="3733800" y="4924425"/>
            <a:ext cx="7620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43A"/>
                </a:solidFill>
                <a:latin typeface="Avenir Next"/>
                <a:ea typeface="Avenir Next"/>
                <a:cs typeface="Avenir Next"/>
              </a:defRPr>
            </a:pPr>
            <a:r>
              <a:rPr sz="1500" b="0">
                <a:solidFill>
                  <a:srgbClr val="17243A"/>
                </a:solidFill>
                <a:latin typeface="Avenir Next"/>
                <a:ea typeface="Avenir Next"/>
                <a:cs typeface="Avenir Next"/>
              </a:rPr>
              <a:t>Review the package together. Confirm affordable scope and authorize specific contracts. Announce only approved dates, venues and confirmed participants.</a:t>
            </a:r>
          </a:p>
        </p:txBody>
      </p:sp>
      <p:sp>
        <p:nvSpPr>
          <p:cNvPr id="14" name="">
            <a:extLst xmlns:a="http://schemas.openxmlformats.org/drawingml/2006/main">
              <a:ext uri="{FF2B5EF4-FFF2-40B4-BE49-F238E27FC236}">
                <a16:creationId xmlns:a16="http://schemas.microsoft.com/office/drawing/2014/main" id="{66C38000-78DB-4F0D-B165-41EB85847285}"/>
              </a:ext>
            </a:extLst>
          </p:cNvPr>
          <p:cNvSpPr>
            <a:spLocks xmlns:a="http://schemas.openxmlformats.org/drawingml/2006/main" noGrp="1"/>
          </p:cNvSpPr>
          <p:nvPr/>
        </p:nvSpPr>
        <p:spPr>
          <a:xfrm xmlns:a="http://schemas.openxmlformats.org/drawingml/2006/main">
            <a:off x="685800" y="608647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C8102E"/>
                </a:solidFill>
                <a:latin typeface="Avenir Next"/>
                <a:ea typeface="Avenir Next"/>
                <a:cs typeface="Avenir Next"/>
              </a:defRPr>
            </a:pPr>
            <a:r>
              <a:rPr sz="1200" b="1">
                <a:solidFill>
                  <a:srgbClr val="C8102E"/>
                </a:solidFill>
                <a:latin typeface="Avenir Next"/>
                <a:ea typeface="Avenir Next"/>
                <a:cs typeface="Avenir Next"/>
              </a:rPr>
              <a:t>March 1, 2027 remains a working target. Availability, funding and approvals determine the confirmed date.</a:t>
            </a:r>
          </a:p>
        </p:txBody>
      </p:sp>
    </p:spTree>
    <p:extLst>
      <p:ext uri="{BB962C8B-B14F-4D97-AF65-F5344CB8AC3E}">
        <p14:creationId xmlns:p14="http://schemas.microsoft.com/office/powerpoint/2010/main" val="14775100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5507</Words>
  <Application>Microsoft Macintosh PowerPoint</Application>
  <DocSecurity>0</DocSecurity>
  <PresentationFormat>Widescreen</PresentationFormat>
  <Paragraphs>931</Paragraphs>
  <Slides>39</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Avenir Next</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Brad Hillinger</cp:lastModifiedBy>
  <cp:revision>1</cp:revision>
  <dcterms:created xsi:type="dcterms:W3CDTF">2026-09-08T21:18:52Z</dcterms:created>
  <dcterms:modified xsi:type="dcterms:W3CDTF">2026-09-13T23:27:21Z</dcterms:modified>
</cp:coreProperties>
</file>